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50"/>
  </p:notesMasterIdLst>
  <p:handoutMasterIdLst>
    <p:handoutMasterId r:id="rId51"/>
  </p:handoutMasterIdLst>
  <p:sldIdLst>
    <p:sldId id="1308" r:id="rId6"/>
    <p:sldId id="1309" r:id="rId7"/>
    <p:sldId id="1310" r:id="rId8"/>
    <p:sldId id="1311" r:id="rId9"/>
    <p:sldId id="1312" r:id="rId10"/>
    <p:sldId id="1313" r:id="rId11"/>
    <p:sldId id="1314" r:id="rId12"/>
    <p:sldId id="1315" r:id="rId13"/>
    <p:sldId id="1316" r:id="rId14"/>
    <p:sldId id="1317" r:id="rId15"/>
    <p:sldId id="1318" r:id="rId16"/>
    <p:sldId id="1319" r:id="rId17"/>
    <p:sldId id="1320" r:id="rId18"/>
    <p:sldId id="1321" r:id="rId19"/>
    <p:sldId id="1322" r:id="rId20"/>
    <p:sldId id="1323" r:id="rId21"/>
    <p:sldId id="1324" r:id="rId22"/>
    <p:sldId id="1325" r:id="rId23"/>
    <p:sldId id="1326" r:id="rId24"/>
    <p:sldId id="1327" r:id="rId25"/>
    <p:sldId id="1328" r:id="rId26"/>
    <p:sldId id="1329" r:id="rId27"/>
    <p:sldId id="1330" r:id="rId28"/>
    <p:sldId id="1331" r:id="rId29"/>
    <p:sldId id="1332" r:id="rId30"/>
    <p:sldId id="1333" r:id="rId31"/>
    <p:sldId id="1334" r:id="rId32"/>
    <p:sldId id="1335" r:id="rId33"/>
    <p:sldId id="1336" r:id="rId34"/>
    <p:sldId id="1337" r:id="rId35"/>
    <p:sldId id="1338" r:id="rId36"/>
    <p:sldId id="1339" r:id="rId37"/>
    <p:sldId id="1340" r:id="rId38"/>
    <p:sldId id="1341" r:id="rId39"/>
    <p:sldId id="1342" r:id="rId40"/>
    <p:sldId id="1343" r:id="rId41"/>
    <p:sldId id="1344" r:id="rId42"/>
    <p:sldId id="1345" r:id="rId43"/>
    <p:sldId id="1346" r:id="rId44"/>
    <p:sldId id="1347" r:id="rId45"/>
    <p:sldId id="1348" r:id="rId46"/>
    <p:sldId id="1349" r:id="rId47"/>
    <p:sldId id="1350" r:id="rId48"/>
    <p:sldId id="1248"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6323" autoAdjust="0"/>
  </p:normalViewPr>
  <p:slideViewPr>
    <p:cSldViewPr>
      <p:cViewPr varScale="1">
        <p:scale>
          <a:sx n="44" d="100"/>
          <a:sy n="44" d="100"/>
        </p:scale>
        <p:origin x="15" y="2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9/5/2016 7:19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9/5/2016 7:19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microsoft.com/download/details.aspx?id=53337"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msdn.microsoft.com/en-us/library/windows/hardware/mt767514(v=vs.85).aspx" TargetMode="External"/><Relationship Id="rId4" Type="http://schemas.openxmlformats.org/officeDocument/2006/relationships/hyperlink" Target="http://technet.microsoft.com/en-us/itpro/windows/keep-secure/credential-guard"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technet.microsoft.com/en-us/itpro/windows/keep-secure/device-guard-deployment-guid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technet.microsoft.com/en-us/library/ee791890(v=ws.11).aspx"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technet.microsoft.com/en-us/itpro/mdop/appv-v5/how-to-deploy-the-app-v-50-server-50sp3"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technet.microsoft.com/en-us/itpro/mdop/appv-v5/deploying-app-v-50" TargetMode="External"/><Relationship Id="rId5" Type="http://schemas.openxmlformats.org/officeDocument/2006/relationships/hyperlink" Target="http://technet.microsoft.com/en-us/itpro/mdop/appv-v5/how-to-install-the-sequencer-beta-gb18030" TargetMode="External"/><Relationship Id="rId4" Type="http://schemas.openxmlformats.org/officeDocument/2006/relationships/hyperlink" Target="http://technet.microsoft.com/en-us/itpro/mdop/appv-v5/how-to-deploy-the-app-v-client-gb1803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msdn.microsoft.com/en-us/library/windows/hardware/mt572001(v=vs.85).aspx" TargetMode="External"/><Relationship Id="rId3" Type="http://schemas.openxmlformats.org/officeDocument/2006/relationships/hyperlink" Target="http://technet.microsoft.com/en-us/itpro/windows/manage/customize-windows-10-start-screens-by-using-group-policy?f=255&amp;MSPPError=-2147217396" TargetMode="External"/><Relationship Id="rId7" Type="http://schemas.openxmlformats.org/officeDocument/2006/relationships/hyperlink" Target="http://msdn.microsoft.com/en-us/library/windows/hardware/mt587088(v=vs.85).aspx"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msdn.microsoft.com/en-us/library/windows/hardware/mt571994(v=vs.85).aspx" TargetMode="External"/><Relationship Id="rId5" Type="http://schemas.openxmlformats.org/officeDocument/2006/relationships/hyperlink" Target="http://msdn.microsoft.com/en-us/library/windows/hardware/mt571990(v=vs.85).aspx" TargetMode="External"/><Relationship Id="rId4" Type="http://schemas.openxmlformats.org/officeDocument/2006/relationships/hyperlink" Target="http://msdn.microsoft.com/en-us/library/windows/hardware/mt571997(v=vs.85).aspx"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partner.microsoft.com/en-us/solutions/windows"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drumbeat.windows.com/"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technet.microsoft.com/en-us/itpro/windows/keep-secure/credential-guard"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technet.microsoft.com/en-us/windows/hh826068" TargetMode="External"/><Relationship Id="rId5" Type="http://schemas.openxmlformats.org/officeDocument/2006/relationships/hyperlink" Target="http://technet.microsoft.com/en-us/itpro/windows/keep-secure/applocker-overview" TargetMode="External"/><Relationship Id="rId4" Type="http://schemas.openxmlformats.org/officeDocument/2006/relationships/hyperlink" Target="http://technet.microsoft.com/en-us/itpro/windows/whats-new/device-guard-overview"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9/5/2016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You manage the customer subscription in the Partner</a:t>
            </a:r>
            <a:r>
              <a:rPr lang="en-US" baseline="0" dirty="0">
                <a:latin typeface="Calibri" panose="020F0502020204030204" pitchFamily="34" charset="0"/>
              </a:rPr>
              <a:t> Center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r>
              <a:rPr lang="en-US" dirty="0">
                <a:latin typeface="Calibri" panose="020F0502020204030204" pitchFamily="34" charset="0"/>
              </a:rPr>
              <a:t>In</a:t>
            </a:r>
            <a:r>
              <a:rPr lang="en-US" baseline="0" dirty="0">
                <a:latin typeface="Calibri" panose="020F0502020204030204" pitchFamily="34" charset="0"/>
              </a:rPr>
              <a:t> this section, we will see how to manage the customer subscription in the Partner Center.</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First, lets let’s take a look at how to sign-in</a:t>
            </a:r>
            <a:r>
              <a:rPr lang="en-US" baseline="0" dirty="0">
                <a:solidFill>
                  <a:srgbClr val="000000"/>
                </a:solidFill>
                <a:latin typeface="Calibri" panose="020F0502020204030204" pitchFamily="34" charset="0"/>
              </a:rPr>
              <a:t> to the Partner Center</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11</a:t>
            </a:fld>
            <a:endParaRPr lang="en-US"/>
          </a:p>
        </p:txBody>
      </p:sp>
    </p:spTree>
    <p:extLst>
      <p:ext uri="{BB962C8B-B14F-4D97-AF65-F5344CB8AC3E}">
        <p14:creationId xmlns:p14="http://schemas.microsoft.com/office/powerpoint/2010/main" val="722527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dirty="0">
                <a:latin typeface="Calibri" panose="020F0502020204030204" pitchFamily="34" charset="0"/>
              </a:rPr>
              <a:t>First, you need to sign in to the Partner</a:t>
            </a:r>
            <a:r>
              <a:rPr lang="en-US" baseline="0" dirty="0">
                <a:latin typeface="Calibri" panose="020F0502020204030204" pitchFamily="34" charset="0"/>
              </a:rPr>
              <a:t> Center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r>
              <a:rPr lang="en-US" dirty="0">
                <a:latin typeface="Calibri" panose="020F0502020204030204" pitchFamily="34" charset="0"/>
              </a:rPr>
              <a:t>In the next</a:t>
            </a:r>
            <a:r>
              <a:rPr lang="en-US" baseline="0" dirty="0">
                <a:latin typeface="Calibri" panose="020F0502020204030204" pitchFamily="34" charset="0"/>
              </a:rPr>
              <a:t> few slides we will see how to sign-in to the Partner Center.</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First, lets let’s take a look at how to sign-in</a:t>
            </a:r>
            <a:r>
              <a:rPr lang="en-US" baseline="0" dirty="0">
                <a:solidFill>
                  <a:srgbClr val="000000"/>
                </a:solidFill>
                <a:latin typeface="Calibri" panose="020F0502020204030204" pitchFamily="34" charset="0"/>
              </a:rPr>
              <a:t> to the Partner Center</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9/5/2016 7:19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 2010 Microsoft Corporation. All rights reserved. Microsoft, Windows, Windows Vista and other product names are or may be registered trademarks and/or trademarks in the U.S. and/or other countries.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rPr>
            </a:br>
            <a:r>
              <a:rPr kumimoji="0" lang="en-US" sz="500" b="0" i="0" u="none" strike="noStrike" kern="0" cap="none" spc="0" normalizeH="0" baseline="0" noProof="0" dirty="0">
                <a:ln>
                  <a:noFill/>
                </a:ln>
                <a:solidFill>
                  <a:srgbClr val="000000"/>
                </a:solidFill>
                <a:effectLst/>
                <a:uLnTx/>
                <a:uFillTx/>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838632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It is easy</a:t>
            </a:r>
            <a:r>
              <a:rPr lang="en-US" baseline="0" dirty="0">
                <a:latin typeface="Calibri" panose="020F0502020204030204" pitchFamily="34" charset="0"/>
              </a:rPr>
              <a:t> to sign in to the Partner Center from the Partner Center home page.</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On the Partner Center</a:t>
            </a:r>
            <a:r>
              <a:rPr lang="en-US" baseline="0" dirty="0">
                <a:latin typeface="Calibri" panose="020F0502020204030204" pitchFamily="34" charset="0"/>
              </a:rPr>
              <a:t> home page, click on </a:t>
            </a:r>
            <a:r>
              <a:rPr lang="en-US" b="1" baseline="0" dirty="0">
                <a:latin typeface="Calibri" panose="020F0502020204030204" pitchFamily="34" charset="0"/>
              </a:rPr>
              <a:t>Sign in to Partner Center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you enter or CSP tenant credentials.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13</a:t>
            </a:fld>
            <a:endParaRPr lang="en-US"/>
          </a:p>
        </p:txBody>
      </p:sp>
    </p:spTree>
    <p:extLst>
      <p:ext uri="{BB962C8B-B14F-4D97-AF65-F5344CB8AC3E}">
        <p14:creationId xmlns:p14="http://schemas.microsoft.com/office/powerpoint/2010/main" val="4154108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You can sign in to the Partner Center</a:t>
            </a:r>
            <a:r>
              <a:rPr lang="en-US" baseline="0" dirty="0">
                <a:latin typeface="Calibri" panose="020F0502020204030204" pitchFamily="34" charset="0"/>
              </a:rPr>
              <a:t> by using your CSP tenant credentials.</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On the </a:t>
            </a:r>
            <a:r>
              <a:rPr lang="en-US" b="1" dirty="0">
                <a:latin typeface="Calibri" panose="020F0502020204030204" pitchFamily="34" charset="0"/>
              </a:rPr>
              <a:t>Sign</a:t>
            </a:r>
            <a:r>
              <a:rPr lang="en-US" b="1" baseline="0" dirty="0">
                <a:latin typeface="Calibri" panose="020F0502020204030204" pitchFamily="34" charset="0"/>
              </a:rPr>
              <a:t> in with your work or school account </a:t>
            </a:r>
            <a:r>
              <a:rPr lang="en-US" baseline="0" dirty="0">
                <a:latin typeface="Calibri" panose="020F0502020204030204" pitchFamily="34" charset="0"/>
              </a:rPr>
              <a:t>page, sign in with your CSP tenant credentials</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you select</a:t>
            </a:r>
            <a:r>
              <a:rPr lang="en-US" baseline="0" dirty="0">
                <a:solidFill>
                  <a:srgbClr val="000000"/>
                </a:solidFill>
                <a:latin typeface="Calibri" panose="020F0502020204030204" pitchFamily="34" charset="0"/>
              </a:rPr>
              <a:t> the Windows 10 Enterprise E3 offer</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14</a:t>
            </a:fld>
            <a:endParaRPr lang="en-US"/>
          </a:p>
        </p:txBody>
      </p:sp>
    </p:spTree>
    <p:extLst>
      <p:ext uri="{BB962C8B-B14F-4D97-AF65-F5344CB8AC3E}">
        <p14:creationId xmlns:p14="http://schemas.microsoft.com/office/powerpoint/2010/main" val="2688391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dirty="0">
                <a:latin typeface="Calibri" panose="020F0502020204030204" pitchFamily="34" charset="0"/>
              </a:rPr>
              <a:t>Next, you need select the Windows</a:t>
            </a:r>
            <a:r>
              <a:rPr lang="en-US" baseline="0" dirty="0">
                <a:latin typeface="Calibri" panose="020F0502020204030204" pitchFamily="34" charset="0"/>
              </a:rPr>
              <a:t> 10 Enterprise E3 offer for a customer as you create the customer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endParaRPr lang="en-US" dirty="0">
              <a:latin typeface="Calibri" panose="020F0502020204030204" pitchFamily="34" charset="0"/>
            </a:endParaRPr>
          </a:p>
          <a:p>
            <a:r>
              <a:rPr lang="en-US" dirty="0">
                <a:latin typeface="Calibri" panose="020F0502020204030204" pitchFamily="34" charset="0"/>
              </a:rPr>
              <a:t>In the next</a:t>
            </a:r>
            <a:r>
              <a:rPr lang="en-US" baseline="0" dirty="0">
                <a:latin typeface="Calibri" panose="020F0502020204030204" pitchFamily="34" charset="0"/>
              </a:rPr>
              <a:t> few slides we will see how to select the Windows 10 Enterprise E3 offer for a customer in the Partner Center.</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First, lets let’s take a look at how to add the Windows 10 Enterprise E3 licenses as you create</a:t>
            </a:r>
            <a:r>
              <a:rPr lang="en-US" baseline="0" dirty="0">
                <a:solidFill>
                  <a:srgbClr val="000000"/>
                </a:solidFill>
                <a:latin typeface="Calibri" panose="020F0502020204030204" pitchFamily="34" charset="0"/>
              </a:rPr>
              <a:t> a new customer</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9/5/2016 7:19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 2010 Microsoft Corporation. All rights reserved. Microsoft, Windows, Windows Vista and other product names are or may be registered trademarks and/or trademarks in the U.S. and/or other countries.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rPr>
            </a:br>
            <a:r>
              <a:rPr kumimoji="0" lang="en-US" sz="500" b="0" i="0" u="none" strike="noStrike" kern="0" cap="none" spc="0" normalizeH="0" baseline="0" noProof="0" dirty="0">
                <a:ln>
                  <a:noFill/>
                </a:ln>
                <a:solidFill>
                  <a:srgbClr val="000000"/>
                </a:solidFill>
                <a:effectLst/>
                <a:uLnTx/>
                <a:uFillTx/>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961408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You can add the Windows 10 Enterprise offer as you create a customer.</a:t>
            </a:r>
          </a:p>
          <a:p>
            <a:endParaRPr lang="en-US" dirty="0">
              <a:latin typeface="Calibri" panose="020F0502020204030204" pitchFamily="34" charset="0"/>
            </a:endParaRPr>
          </a:p>
          <a:p>
            <a:r>
              <a:rPr lang="en-US" b="1" dirty="0">
                <a:latin typeface="Calibri" panose="020F0502020204030204" pitchFamily="34" charset="0"/>
              </a:rPr>
              <a:t>Talking points:</a:t>
            </a:r>
            <a:endParaRPr lang="en-US" dirty="0">
              <a:latin typeface="Calibri" panose="020F0502020204030204" pitchFamily="34" charset="0"/>
            </a:endParaRPr>
          </a:p>
          <a:p>
            <a:r>
              <a:rPr lang="en-US" dirty="0">
                <a:latin typeface="Calibri" panose="020F0502020204030204" pitchFamily="34" charset="0"/>
              </a:rPr>
              <a:t>You can add</a:t>
            </a:r>
            <a:r>
              <a:rPr lang="en-US" baseline="0" dirty="0">
                <a:latin typeface="Calibri" panose="020F0502020204030204" pitchFamily="34" charset="0"/>
              </a:rPr>
              <a:t> the Windows 10 Enterprise offer (including the number of licenses) as you create a customer in the Partner Center.</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let’s see the newly created customer in </a:t>
            </a:r>
            <a:r>
              <a:rPr lang="en-US" baseline="0" dirty="0">
                <a:solidFill>
                  <a:srgbClr val="000000"/>
                </a:solidFill>
                <a:latin typeface="Calibri" panose="020F0502020204030204" pitchFamily="34" charset="0"/>
              </a:rPr>
              <a:t>the Partner Center</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16</a:t>
            </a:fld>
            <a:endParaRPr lang="en-US"/>
          </a:p>
        </p:txBody>
      </p:sp>
    </p:spTree>
    <p:extLst>
      <p:ext uri="{BB962C8B-B14F-4D97-AF65-F5344CB8AC3E}">
        <p14:creationId xmlns:p14="http://schemas.microsoft.com/office/powerpoint/2010/main" val="1359316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You can</a:t>
            </a:r>
            <a:r>
              <a:rPr lang="en-US" baseline="0" dirty="0">
                <a:latin typeface="Calibri" panose="020F0502020204030204" pitchFamily="34" charset="0"/>
              </a:rPr>
              <a:t> view the newly created customer in the Partner Center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endParaRPr lang="en-US" dirty="0">
              <a:latin typeface="Calibri" panose="020F0502020204030204" pitchFamily="34" charset="0"/>
            </a:endParaRPr>
          </a:p>
          <a:p>
            <a:r>
              <a:rPr lang="en-US" dirty="0">
                <a:latin typeface="Calibri" panose="020F0502020204030204" pitchFamily="34" charset="0"/>
              </a:rPr>
              <a:t>You can view the newly created customer in the list of your customers</a:t>
            </a:r>
            <a:r>
              <a:rPr lang="en-US" baseline="0" dirty="0">
                <a:latin typeface="Calibri" panose="020F0502020204030204" pitchFamily="34" charset="0"/>
              </a:rPr>
              <a:t> in the Partner Center. It can take a few minutes for the newly created customer to appear in the list of customers.</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let’s see how you</a:t>
            </a:r>
            <a:r>
              <a:rPr lang="en-US" baseline="0" dirty="0">
                <a:solidFill>
                  <a:srgbClr val="000000"/>
                </a:solidFill>
                <a:latin typeface="Calibri" panose="020F0502020204030204" pitchFamily="34" charset="0"/>
              </a:rPr>
              <a:t> can assign additional subscription licenses to an existing customer</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17</a:t>
            </a:fld>
            <a:endParaRPr lang="en-US"/>
          </a:p>
        </p:txBody>
      </p:sp>
    </p:spTree>
    <p:extLst>
      <p:ext uri="{BB962C8B-B14F-4D97-AF65-F5344CB8AC3E}">
        <p14:creationId xmlns:p14="http://schemas.microsoft.com/office/powerpoint/2010/main" val="2102593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dirty="0">
                <a:latin typeface="Calibri" panose="020F0502020204030204" pitchFamily="34" charset="0"/>
              </a:rPr>
              <a:t>You can also add Windows</a:t>
            </a:r>
            <a:r>
              <a:rPr lang="en-US" baseline="0" dirty="0">
                <a:latin typeface="Calibri" panose="020F0502020204030204" pitchFamily="34" charset="0"/>
              </a:rPr>
              <a:t> 10 Enterprise E3 subscription licenses to existing customers</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endParaRPr lang="en-US" dirty="0">
              <a:latin typeface="Calibri" panose="020F0502020204030204" pitchFamily="34" charset="0"/>
            </a:endParaRPr>
          </a:p>
          <a:p>
            <a:r>
              <a:rPr lang="en-US" dirty="0">
                <a:latin typeface="Calibri" panose="020F0502020204030204" pitchFamily="34" charset="0"/>
              </a:rPr>
              <a:t>In the next</a:t>
            </a:r>
            <a:r>
              <a:rPr lang="en-US" baseline="0" dirty="0">
                <a:latin typeface="Calibri" panose="020F0502020204030204" pitchFamily="34" charset="0"/>
              </a:rPr>
              <a:t> few slides we will see how to </a:t>
            </a:r>
            <a:r>
              <a:rPr lang="en-US" dirty="0">
                <a:latin typeface="Calibri" panose="020F0502020204030204" pitchFamily="34" charset="0"/>
              </a:rPr>
              <a:t>add Windows</a:t>
            </a:r>
            <a:r>
              <a:rPr lang="en-US" baseline="0" dirty="0">
                <a:latin typeface="Calibri" panose="020F0502020204030204" pitchFamily="34" charset="0"/>
              </a:rPr>
              <a:t> 10 Enterprise E3 subscription licenses to existing customers in the Partner Center.</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First, lets let’s take a look at how to add the Windows 10 Enterprise E3 licenses as you create</a:t>
            </a:r>
            <a:r>
              <a:rPr lang="en-US" baseline="0" dirty="0">
                <a:solidFill>
                  <a:srgbClr val="000000"/>
                </a:solidFill>
                <a:latin typeface="Calibri" panose="020F0502020204030204" pitchFamily="34" charset="0"/>
              </a:rPr>
              <a:t> a new customer</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9/5/2016 7:19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 2010 Microsoft Corporation. All rights reserved. Microsoft, Windows, Windows Vista and other product names are or may be registered trademarks and/or trademarks in the U.S. and/or other countries.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rPr>
            </a:br>
            <a:r>
              <a:rPr kumimoji="0" lang="en-US" sz="500" b="0" i="0" u="none" strike="noStrike" kern="0" cap="none" spc="0" normalizeH="0" baseline="0" noProof="0" dirty="0">
                <a:ln>
                  <a:noFill/>
                </a:ln>
                <a:solidFill>
                  <a:srgbClr val="000000"/>
                </a:solidFill>
                <a:effectLst/>
                <a:uLnTx/>
                <a:uFillTx/>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404856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You can</a:t>
            </a:r>
            <a:r>
              <a:rPr lang="en-US" baseline="0" dirty="0">
                <a:latin typeface="Calibri" panose="020F0502020204030204" pitchFamily="34" charset="0"/>
              </a:rPr>
              <a:t> add Windows 10 Enterprise E3 subscription licenses to an existing customer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endParaRPr lang="en-US" dirty="0">
              <a:latin typeface="Calibri" panose="020F0502020204030204" pitchFamily="34" charset="0"/>
            </a:endParaRPr>
          </a:p>
          <a:p>
            <a:r>
              <a:rPr lang="en-US" dirty="0">
                <a:latin typeface="Calibri" panose="020F0502020204030204" pitchFamily="34" charset="0"/>
              </a:rPr>
              <a:t>You can </a:t>
            </a:r>
            <a:r>
              <a:rPr lang="en-US" baseline="0" dirty="0">
                <a:latin typeface="Calibri" panose="020F0502020204030204" pitchFamily="34" charset="0"/>
              </a:rPr>
              <a:t>add Windows 10 Enterprise E3 subscription licenses to an existing customer by expanding the customer information and then clicking the </a:t>
            </a:r>
            <a:r>
              <a:rPr lang="en-US" b="1" baseline="0" dirty="0">
                <a:latin typeface="Calibri" panose="020F0502020204030204" pitchFamily="34" charset="0"/>
              </a:rPr>
              <a:t>Add subscriptions </a:t>
            </a:r>
            <a:r>
              <a:rPr lang="en-US" baseline="0" dirty="0">
                <a:latin typeface="Calibri" panose="020F0502020204030204" pitchFamily="34" charset="0"/>
              </a:rPr>
              <a:t>hyperlink </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let’s see how you</a:t>
            </a:r>
            <a:r>
              <a:rPr lang="en-US" baseline="0" dirty="0">
                <a:solidFill>
                  <a:srgbClr val="000000"/>
                </a:solidFill>
                <a:latin typeface="Calibri" panose="020F0502020204030204" pitchFamily="34" charset="0"/>
              </a:rPr>
              <a:t> to assign additional Windows 10 E3 subscription licenses to the customer</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19</a:t>
            </a:fld>
            <a:endParaRPr lang="en-US"/>
          </a:p>
        </p:txBody>
      </p:sp>
    </p:spTree>
    <p:extLst>
      <p:ext uri="{BB962C8B-B14F-4D97-AF65-F5344CB8AC3E}">
        <p14:creationId xmlns:p14="http://schemas.microsoft.com/office/powerpoint/2010/main" val="183801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You can</a:t>
            </a:r>
            <a:r>
              <a:rPr lang="en-US" baseline="0" dirty="0">
                <a:latin typeface="Calibri" panose="020F0502020204030204" pitchFamily="34" charset="0"/>
              </a:rPr>
              <a:t> add the desired number of Windows 10 Enterprise E3 subscription licenses to an existing customer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endParaRPr lang="en-US" dirty="0">
              <a:latin typeface="Calibri" panose="020F0502020204030204" pitchFamily="34" charset="0"/>
            </a:endParaRPr>
          </a:p>
          <a:p>
            <a:r>
              <a:rPr lang="en-US" dirty="0">
                <a:latin typeface="Calibri" panose="020F0502020204030204" pitchFamily="34" charset="0"/>
              </a:rPr>
              <a:t>You can </a:t>
            </a:r>
            <a:r>
              <a:rPr lang="en-US" baseline="0" dirty="0">
                <a:latin typeface="Calibri" panose="020F0502020204030204" pitchFamily="34" charset="0"/>
              </a:rPr>
              <a:t>add Windows 10 Enterprise E3 subscription licenses to an existing customer by selecting the </a:t>
            </a:r>
            <a:r>
              <a:rPr lang="en-US" b="1" baseline="0" dirty="0">
                <a:latin typeface="Calibri" panose="020F0502020204030204" pitchFamily="34" charset="0"/>
              </a:rPr>
              <a:t>Windows 10 Enterprise </a:t>
            </a:r>
            <a:r>
              <a:rPr lang="en-US" baseline="0" dirty="0">
                <a:latin typeface="Calibri" panose="020F0502020204030204" pitchFamily="34" charset="0"/>
              </a:rPr>
              <a:t>checkbox and then entering the number of licenses.</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Finally, let’s look at the newly added licenses in the customer</a:t>
            </a:r>
            <a:r>
              <a:rPr lang="en-US" baseline="0" dirty="0">
                <a:solidFill>
                  <a:srgbClr val="000000"/>
                </a:solidFill>
                <a:latin typeface="Calibri" panose="020F0502020204030204" pitchFamily="34" charset="0"/>
              </a:rPr>
              <a:t> subscription information</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20</a:t>
            </a:fld>
            <a:endParaRPr lang="en-US"/>
          </a:p>
        </p:txBody>
      </p:sp>
    </p:spTree>
    <p:extLst>
      <p:ext uri="{BB962C8B-B14F-4D97-AF65-F5344CB8AC3E}">
        <p14:creationId xmlns:p14="http://schemas.microsoft.com/office/powerpoint/2010/main" val="284877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Windows 10 Enterprise E3 in the Cloud Solution Provider (CSP) program provides</a:t>
            </a:r>
            <a:r>
              <a:rPr lang="en-US" baseline="0" dirty="0">
                <a:latin typeface="Calibri" panose="020F0502020204030204" pitchFamily="34" charset="0"/>
              </a:rPr>
              <a:t> a better way for </a:t>
            </a:r>
            <a:r>
              <a:rPr lang="en-US" dirty="0">
                <a:latin typeface="Calibri" panose="020F0502020204030204" pitchFamily="34" charset="0"/>
              </a:rPr>
              <a:t>small and medium sized organizations to access the features in Windows 10 Enterprise.</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Provides an</a:t>
            </a:r>
            <a:r>
              <a:rPr lang="en-US" baseline="0" dirty="0">
                <a:latin typeface="Calibri" panose="020F0502020204030204" pitchFamily="34" charset="0"/>
              </a:rPr>
              <a:t> automatic,</a:t>
            </a:r>
            <a:r>
              <a:rPr lang="en-US" dirty="0">
                <a:latin typeface="Calibri" panose="020F0502020204030204" pitchFamily="34" charset="0"/>
              </a:rPr>
              <a:t> seamless</a:t>
            </a:r>
            <a:r>
              <a:rPr lang="en-US" baseline="0" dirty="0">
                <a:latin typeface="Calibri" panose="020F0502020204030204" pitchFamily="34" charset="0"/>
              </a:rPr>
              <a:t> step-up from Windows 10 Pro Anniversary Update (version 1607) when a licensed user signs in by using their Azure AD credentials</a:t>
            </a:r>
            <a:r>
              <a:rPr lang="en-US" dirty="0">
                <a:latin typeface="Calibri" panose="020F0502020204030204" pitchFamily="34" charset="0"/>
              </a:rPr>
              <a:t>.</a:t>
            </a:r>
          </a:p>
          <a:p>
            <a:pPr marL="171450" indent="-171450">
              <a:buFont typeface="Arial" panose="020B0604020202020204" pitchFamily="34" charset="0"/>
              <a:buChar char="•"/>
            </a:pPr>
            <a:r>
              <a:rPr lang="en-US" dirty="0">
                <a:latin typeface="Calibri" panose="020F0502020204030204" pitchFamily="34" charset="0"/>
              </a:rPr>
              <a:t>Uses a simplified,</a:t>
            </a:r>
            <a:r>
              <a:rPr lang="en-US" baseline="0" dirty="0">
                <a:latin typeface="Calibri" panose="020F0502020204030204" pitchFamily="34" charset="0"/>
              </a:rPr>
              <a:t> per-user licensing model that is aligned with Office 365 and Azure licensing models.</a:t>
            </a:r>
          </a:p>
          <a:p>
            <a:pPr marL="171450" indent="-171450">
              <a:buFont typeface="Arial" panose="020B0604020202020204" pitchFamily="34" charset="0"/>
              <a:buChar char="•"/>
            </a:pPr>
            <a:r>
              <a:rPr lang="en-US" baseline="0" dirty="0">
                <a:latin typeface="Calibri" panose="020F0502020204030204" pitchFamily="34" charset="0"/>
              </a:rPr>
              <a:t>Allows partner IT managed solutions delivered through the CSP program.</a:t>
            </a:r>
          </a:p>
          <a:p>
            <a:pPr marL="171450" indent="-171450">
              <a:buFont typeface="Arial" panose="020B0604020202020204" pitchFamily="34" charset="0"/>
              <a:buChar char="•"/>
            </a:pP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p>
          <a:p>
            <a:r>
              <a:rPr lang="en-US" dirty="0">
                <a:latin typeface="Calibri" panose="020F0502020204030204" pitchFamily="34" charset="0"/>
              </a:rPr>
              <a:t>Let’s take a deeper look at the Windows 10 Enterprise in CSP program.</a:t>
            </a:r>
          </a:p>
          <a:p>
            <a:endParaRPr lang="en-US" dirty="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2D113828-DD1C-412D-90FA-09F7133A260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994637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You can</a:t>
            </a:r>
            <a:r>
              <a:rPr lang="en-US" baseline="0" dirty="0">
                <a:latin typeface="Calibri" panose="020F0502020204030204" pitchFamily="34" charset="0"/>
              </a:rPr>
              <a:t> see the newly added Windows 10 Enterprise licenses in the list of customer subscriptions</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endParaRPr lang="en-US" dirty="0">
              <a:latin typeface="Calibri" panose="020F0502020204030204" pitchFamily="34" charset="0"/>
            </a:endParaRPr>
          </a:p>
          <a:p>
            <a:r>
              <a:rPr lang="en-US" dirty="0">
                <a:latin typeface="Calibri" panose="020F0502020204030204" pitchFamily="34" charset="0"/>
              </a:rPr>
              <a:t>You can </a:t>
            </a:r>
            <a:r>
              <a:rPr lang="en-US" baseline="0" dirty="0">
                <a:latin typeface="Calibri" panose="020F0502020204030204" pitchFamily="34" charset="0"/>
              </a:rPr>
              <a:t>see the newly added Windows 10 Enterprise E3 subscription licenses in the </a:t>
            </a:r>
            <a:r>
              <a:rPr lang="en-US" b="1" baseline="0" dirty="0">
                <a:latin typeface="Calibri" panose="020F0502020204030204" pitchFamily="34" charset="0"/>
              </a:rPr>
              <a:t>Subscriptions</a:t>
            </a:r>
            <a:r>
              <a:rPr lang="en-US" baseline="0" dirty="0">
                <a:latin typeface="Calibri" panose="020F0502020204030204" pitchFamily="34" charset="0"/>
              </a:rPr>
              <a:t> panel for a customer.</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In the next section, we’ll see</a:t>
            </a:r>
            <a:r>
              <a:rPr lang="en-US" baseline="0" dirty="0">
                <a:solidFill>
                  <a:srgbClr val="000000"/>
                </a:solidFill>
                <a:latin typeface="Calibri" panose="020F0502020204030204" pitchFamily="34" charset="0"/>
              </a:rPr>
              <a:t> how to view current invoice, past invoices, and reconciliation files in the </a:t>
            </a:r>
            <a:r>
              <a:rPr lang="en-US" b="1" baseline="0" dirty="0">
                <a:solidFill>
                  <a:srgbClr val="000000"/>
                </a:solidFill>
                <a:latin typeface="Calibri" panose="020F0502020204030204" pitchFamily="34" charset="0"/>
              </a:rPr>
              <a:t>Billing</a:t>
            </a:r>
            <a:r>
              <a:rPr lang="en-US" baseline="0" dirty="0">
                <a:solidFill>
                  <a:srgbClr val="000000"/>
                </a:solidFill>
                <a:latin typeface="Calibri" panose="020F0502020204030204" pitchFamily="34" charset="0"/>
              </a:rPr>
              <a:t> panel</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21</a:t>
            </a:fld>
            <a:endParaRPr lang="en-US"/>
          </a:p>
        </p:txBody>
      </p:sp>
    </p:spTree>
    <p:extLst>
      <p:ext uri="{BB962C8B-B14F-4D97-AF65-F5344CB8AC3E}">
        <p14:creationId xmlns:p14="http://schemas.microsoft.com/office/powerpoint/2010/main" val="4277718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dirty="0">
                <a:latin typeface="Calibri" panose="020F0502020204030204" pitchFamily="34" charset="0"/>
              </a:rPr>
              <a:t>You can view</a:t>
            </a:r>
            <a:r>
              <a:rPr lang="en-US" baseline="0" dirty="0">
                <a:latin typeface="Calibri" panose="020F0502020204030204" pitchFamily="34" charset="0"/>
              </a:rPr>
              <a:t> your billing information in the Partner Center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endParaRPr lang="en-US" dirty="0">
              <a:latin typeface="Calibri" panose="020F0502020204030204" pitchFamily="34" charset="0"/>
            </a:endParaRPr>
          </a:p>
          <a:p>
            <a:r>
              <a:rPr lang="en-US" dirty="0">
                <a:latin typeface="Calibri" panose="020F0502020204030204" pitchFamily="34" charset="0"/>
              </a:rPr>
              <a:t>In the next</a:t>
            </a:r>
            <a:r>
              <a:rPr lang="en-US" baseline="0" dirty="0">
                <a:latin typeface="Calibri" panose="020F0502020204030204" pitchFamily="34" charset="0"/>
              </a:rPr>
              <a:t> few slides we will see view </a:t>
            </a:r>
            <a:r>
              <a:rPr lang="en-US" baseline="0" dirty="0">
                <a:solidFill>
                  <a:srgbClr val="000000"/>
                </a:solidFill>
                <a:latin typeface="Calibri" panose="020F0502020204030204" pitchFamily="34" charset="0"/>
              </a:rPr>
              <a:t>current invoice, past invoices, and reconciliation files in the </a:t>
            </a:r>
            <a:r>
              <a:rPr lang="en-US" b="1" baseline="0" dirty="0">
                <a:solidFill>
                  <a:srgbClr val="000000"/>
                </a:solidFill>
                <a:latin typeface="Calibri" panose="020F0502020204030204" pitchFamily="34" charset="0"/>
              </a:rPr>
              <a:t>Billing</a:t>
            </a:r>
            <a:r>
              <a:rPr lang="en-US" baseline="0" dirty="0">
                <a:solidFill>
                  <a:srgbClr val="000000"/>
                </a:solidFill>
                <a:latin typeface="Calibri" panose="020F0502020204030204" pitchFamily="34" charset="0"/>
              </a:rPr>
              <a:t> panel </a:t>
            </a:r>
            <a:r>
              <a:rPr lang="en-US" baseline="0" dirty="0">
                <a:latin typeface="Calibri" panose="020F0502020204030204" pitchFamily="34" charset="0"/>
              </a:rPr>
              <a:t>in the Partner Center.</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Let’s take a look at </a:t>
            </a:r>
            <a:r>
              <a:rPr lang="en-US" baseline="0" dirty="0">
                <a:solidFill>
                  <a:srgbClr val="000000"/>
                </a:solidFill>
                <a:latin typeface="Calibri" panose="020F0502020204030204" pitchFamily="34" charset="0"/>
              </a:rPr>
              <a:t>the </a:t>
            </a:r>
            <a:r>
              <a:rPr lang="en-US" b="1" baseline="0" dirty="0">
                <a:solidFill>
                  <a:srgbClr val="000000"/>
                </a:solidFill>
                <a:latin typeface="Calibri" panose="020F0502020204030204" pitchFamily="34" charset="0"/>
              </a:rPr>
              <a:t>Billing</a:t>
            </a:r>
            <a:r>
              <a:rPr lang="en-US" baseline="0" dirty="0">
                <a:solidFill>
                  <a:srgbClr val="000000"/>
                </a:solidFill>
                <a:latin typeface="Calibri" panose="020F0502020204030204" pitchFamily="34" charset="0"/>
              </a:rPr>
              <a:t> panel </a:t>
            </a:r>
            <a:r>
              <a:rPr lang="en-US" baseline="0" dirty="0">
                <a:latin typeface="Calibri" panose="020F0502020204030204" pitchFamily="34" charset="0"/>
              </a:rPr>
              <a:t>in the Partner Center</a:t>
            </a:r>
            <a:endParaRPr lang="en-US" b="1" dirty="0"/>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9/5/2016 7:19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 2010 Microsoft Corporation. All rights reserved. Microsoft, Windows, Windows Vista and other product names are or may be registered trademarks and/or trademarks in the U.S. and/or other countries.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rPr>
            </a:br>
            <a:r>
              <a:rPr kumimoji="0" lang="en-US" sz="500" b="0" i="0" u="none" strike="noStrike" kern="0" cap="none" spc="0" normalizeH="0" baseline="0" noProof="0" dirty="0">
                <a:ln>
                  <a:noFill/>
                </a:ln>
                <a:solidFill>
                  <a:srgbClr val="000000"/>
                </a:solidFill>
                <a:effectLst/>
                <a:uLnTx/>
                <a:uFillTx/>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63023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You can</a:t>
            </a:r>
            <a:r>
              <a:rPr lang="en-US" baseline="0" dirty="0">
                <a:latin typeface="Calibri" panose="020F0502020204030204" pitchFamily="34" charset="0"/>
              </a:rPr>
              <a:t> see your Microsoft billing information in the </a:t>
            </a:r>
            <a:r>
              <a:rPr lang="en-US" b="1" baseline="0" dirty="0">
                <a:latin typeface="Calibri" panose="020F0502020204030204" pitchFamily="34" charset="0"/>
              </a:rPr>
              <a:t>Billing</a:t>
            </a:r>
            <a:r>
              <a:rPr lang="en-US" baseline="0" dirty="0">
                <a:latin typeface="Calibri" panose="020F0502020204030204" pitchFamily="34" charset="0"/>
              </a:rPr>
              <a:t> panel in the Partner Center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endParaRPr lang="en-US" dirty="0">
              <a:latin typeface="Calibri" panose="020F0502020204030204" pitchFamily="34" charset="0"/>
            </a:endParaRPr>
          </a:p>
          <a:p>
            <a:r>
              <a:rPr lang="en-US" dirty="0">
                <a:latin typeface="Calibri" panose="020F0502020204030204" pitchFamily="34" charset="0"/>
              </a:rPr>
              <a:t>You can </a:t>
            </a:r>
            <a:r>
              <a:rPr lang="en-US" baseline="0" dirty="0">
                <a:latin typeface="Calibri" panose="020F0502020204030204" pitchFamily="34" charset="0"/>
              </a:rPr>
              <a:t>see the Microsoft billing information (such as current invoice, past invoices, and reconciliation files ) in the </a:t>
            </a:r>
            <a:r>
              <a:rPr lang="en-US" b="1" baseline="0" dirty="0">
                <a:latin typeface="Calibri" panose="020F0502020204030204" pitchFamily="34" charset="0"/>
              </a:rPr>
              <a:t>Billing </a:t>
            </a:r>
            <a:r>
              <a:rPr lang="en-US" baseline="0" dirty="0">
                <a:latin typeface="Calibri" panose="020F0502020204030204" pitchFamily="34" charset="0"/>
              </a:rPr>
              <a:t>panel in the Partner Center.</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In the next section, we’ll see</a:t>
            </a:r>
            <a:r>
              <a:rPr lang="en-US" baseline="0" dirty="0">
                <a:solidFill>
                  <a:srgbClr val="000000"/>
                </a:solidFill>
                <a:latin typeface="Calibri" panose="020F0502020204030204" pitchFamily="34" charset="0"/>
              </a:rPr>
              <a:t> the user experience for signing in to a Windows 10 Pro Anniversary Update (version 1607) device and automatically upgrading to Windows 10 Enterprise</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23</a:t>
            </a:fld>
            <a:endParaRPr lang="en-US"/>
          </a:p>
        </p:txBody>
      </p:sp>
    </p:spTree>
    <p:extLst>
      <p:ext uri="{BB962C8B-B14F-4D97-AF65-F5344CB8AC3E}">
        <p14:creationId xmlns:p14="http://schemas.microsoft.com/office/powerpoint/2010/main" val="422594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dirty="0">
                <a:latin typeface="Calibri" panose="020F0502020204030204" pitchFamily="34" charset="0"/>
              </a:rPr>
              <a:t>The end-user experience is totally transparent to the user, all they have to do is sign-in by using their Azure AD credentials.</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t>The end-user experience is transparent.</a:t>
            </a:r>
          </a:p>
          <a:p>
            <a:pPr marL="171450" indent="-171450">
              <a:buFont typeface="Arial" panose="020B0604020202020204" pitchFamily="34" charset="0"/>
              <a:buChar char="•"/>
            </a:pPr>
            <a:r>
              <a:rPr lang="en-US" dirty="0"/>
              <a:t>Users sign-in by using their Azure AD credentials. </a:t>
            </a:r>
          </a:p>
          <a:p>
            <a:pPr marL="171450" indent="-171450">
              <a:buFont typeface="Arial" panose="020B0604020202020204" pitchFamily="34" charset="0"/>
              <a:buChar char="•"/>
            </a:pPr>
            <a:r>
              <a:rPr lang="en-US" dirty="0"/>
              <a:t>Windows 10 automatically applies the Windows 10 Enterprise E3 license and enables the Windows 10 Enterprise features.</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Now let’s look at what your users will experience when we assign a Windows 10 Enterprise E3 license to them.</a:t>
            </a:r>
          </a:p>
          <a:p>
            <a:endParaRPr lang="en-US" b="1" dirty="0"/>
          </a:p>
          <a:p>
            <a:endParaRPr lang="en-US" b="1"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9815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First, let’s look at the process for a user who has a new device running Windows 10 Pro.</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t>New device is running Windows 10 Pro.</a:t>
            </a:r>
          </a:p>
          <a:p>
            <a:pPr marL="171450" indent="-171450">
              <a:buFont typeface="Arial" panose="020B0604020202020204" pitchFamily="34" charset="0"/>
              <a:buChar char="•"/>
            </a:pPr>
            <a:r>
              <a:rPr lang="en-US" dirty="0"/>
              <a:t>User experience for a new device or first time a device is setup.</a:t>
            </a:r>
          </a:p>
          <a:p>
            <a:pPr marL="171450" indent="-171450">
              <a:buFont typeface="Arial" panose="020B0604020202020204" pitchFamily="34" charset="0"/>
              <a:buChar char="•"/>
            </a:pPr>
            <a:r>
              <a:rPr lang="en-US" dirty="0"/>
              <a:t>User selects the </a:t>
            </a:r>
            <a:r>
              <a:rPr lang="en-US" b="1" dirty="0"/>
              <a:t>My organization </a:t>
            </a:r>
            <a:r>
              <a:rPr lang="en-US" dirty="0"/>
              <a:t>option on this page.</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Let’s continue the Windows 10 Pro setup process.</a:t>
            </a:r>
          </a:p>
          <a:p>
            <a:endParaRPr lang="en-US" b="1" dirty="0"/>
          </a:p>
          <a:p>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25</a:t>
            </a:fld>
            <a:endParaRPr lang="en-US"/>
          </a:p>
        </p:txBody>
      </p:sp>
    </p:spTree>
    <p:extLst>
      <p:ext uri="{BB962C8B-B14F-4D97-AF65-F5344CB8AC3E}">
        <p14:creationId xmlns:p14="http://schemas.microsoft.com/office/powerpoint/2010/main" val="1934717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The user needs to join Azure AD during the initial Windows 10 Pro setup.</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t>Joining Azure AD during initial Windows 10 Pro setup allows the user to sign-in by using their Azure AD credentials.</a:t>
            </a:r>
          </a:p>
          <a:p>
            <a:pPr marL="171450" indent="-171450">
              <a:buFont typeface="Arial" panose="020B0604020202020204" pitchFamily="34" charset="0"/>
              <a:buChar char="•"/>
            </a:pPr>
            <a:r>
              <a:rPr lang="en-US" dirty="0"/>
              <a:t>Azure AD join is required for Windows 10 Enterprise E3 subscription. </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the user signs-in by using their Azure AD credentials.</a:t>
            </a:r>
          </a:p>
          <a:p>
            <a:endParaRPr lang="en-US" b="1" dirty="0"/>
          </a:p>
          <a:p>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26</a:t>
            </a:fld>
            <a:endParaRPr lang="en-US"/>
          </a:p>
        </p:txBody>
      </p:sp>
    </p:spTree>
    <p:extLst>
      <p:ext uri="{BB962C8B-B14F-4D97-AF65-F5344CB8AC3E}">
        <p14:creationId xmlns:p14="http://schemas.microsoft.com/office/powerpoint/2010/main" val="3824778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The user signs-in to Azure AD by using their Azure AD credentials during the initial Windows 10 Pro setup.</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t>The user to signs-in to Azure AD by using their Azure AD credentials (email account) </a:t>
            </a:r>
            <a:r>
              <a:rPr lang="en-US" dirty="0">
                <a:latin typeface="Calibri" panose="020F0502020204030204" pitchFamily="34" charset="0"/>
              </a:rPr>
              <a:t>during the initial Windows 10 Pro setup</a:t>
            </a:r>
            <a:r>
              <a:rPr lang="en-US" dirty="0"/>
              <a:t>.</a:t>
            </a:r>
          </a:p>
          <a:p>
            <a:pPr marL="171450" indent="-171450">
              <a:buFont typeface="Arial" panose="020B0604020202020204" pitchFamily="34" charset="0"/>
              <a:buChar char="•"/>
            </a:pPr>
            <a:r>
              <a:rPr lang="en-US" dirty="0"/>
              <a:t>Windows 10 Pro uses the domain portion of the user’s email account to determine which Azure AD tenant to sign-in and join. </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the user signs-in to Windows 10 after initial Windows 10 Pro setup.</a:t>
            </a:r>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27</a:t>
            </a:fld>
            <a:endParaRPr lang="en-US"/>
          </a:p>
        </p:txBody>
      </p:sp>
    </p:spTree>
    <p:extLst>
      <p:ext uri="{BB962C8B-B14F-4D97-AF65-F5344CB8AC3E}">
        <p14:creationId xmlns:p14="http://schemas.microsoft.com/office/powerpoint/2010/main" val="3252017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The user signs-in to Windows 10 by using their Azure AD credentials.</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t>The user to signs-in to Windows 10 by using their Azure AD credentials (email account).</a:t>
            </a:r>
          </a:p>
          <a:p>
            <a:pPr marL="171450" indent="-171450">
              <a:buFont typeface="Arial" panose="020B0604020202020204" pitchFamily="34" charset="0"/>
              <a:buChar char="•"/>
            </a:pPr>
            <a:r>
              <a:rPr lang="en-US" dirty="0"/>
              <a:t>Windows 10 authenticates the user by using Azure AD. </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the user checks the edition and subscription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28</a:t>
            </a:fld>
            <a:endParaRPr lang="en-US"/>
          </a:p>
        </p:txBody>
      </p:sp>
    </p:spTree>
    <p:extLst>
      <p:ext uri="{BB962C8B-B14F-4D97-AF65-F5344CB8AC3E}">
        <p14:creationId xmlns:p14="http://schemas.microsoft.com/office/powerpoint/2010/main" val="815885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When the user signs-in, Windows 10 Pro is automatically updated to Windows 10 Enterprise.</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User goes to </a:t>
            </a:r>
            <a:r>
              <a:rPr lang="en-US" b="1" dirty="0">
                <a:latin typeface="Calibri" panose="020F0502020204030204" pitchFamily="34" charset="0"/>
              </a:rPr>
              <a:t>Settings &gt; Update  &amp; Security &gt; Activation </a:t>
            </a:r>
            <a:r>
              <a:rPr lang="en-US" dirty="0">
                <a:latin typeface="Calibri" panose="020F0502020204030204" pitchFamily="34" charset="0"/>
              </a:rPr>
              <a:t>to view edition and subscription information</a:t>
            </a:r>
            <a:endParaRPr lang="en-US" dirty="0"/>
          </a:p>
          <a:p>
            <a:pPr marL="171450" indent="-171450">
              <a:buFont typeface="Arial" panose="020B0604020202020204" pitchFamily="34" charset="0"/>
              <a:buChar char="•"/>
            </a:pPr>
            <a:r>
              <a:rPr lang="en-US" dirty="0"/>
              <a:t>Windows 10 automatically obtains the Windows 10 Enterprise E3 license.</a:t>
            </a:r>
          </a:p>
          <a:p>
            <a:pPr marL="171450" indent="-171450">
              <a:buFont typeface="Arial" panose="020B0604020202020204" pitchFamily="34" charset="0"/>
              <a:buChar char="•"/>
            </a:pPr>
            <a:r>
              <a:rPr lang="en-US" dirty="0"/>
              <a:t>Windows 10 automatically activates the subscription.</a:t>
            </a:r>
          </a:p>
          <a:p>
            <a:pPr marL="171450" indent="-171450">
              <a:buFont typeface="Arial" panose="020B0604020202020204" pitchFamily="34" charset="0"/>
              <a:buChar char="•"/>
            </a:pPr>
            <a:r>
              <a:rPr lang="en-US" dirty="0"/>
              <a:t>Windows 10 automatically enables Windows 10 Enterprise features on the device.</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let’s see what happens when the Windows 10 Enterprise E3 license expires.</a:t>
            </a:r>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29</a:t>
            </a:fld>
            <a:endParaRPr lang="en-US"/>
          </a:p>
        </p:txBody>
      </p:sp>
    </p:spTree>
    <p:extLst>
      <p:ext uri="{BB962C8B-B14F-4D97-AF65-F5344CB8AC3E}">
        <p14:creationId xmlns:p14="http://schemas.microsoft.com/office/powerpoint/2010/main" val="3123430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dirty="0">
                <a:latin typeface="Calibri" panose="020F0502020204030204" pitchFamily="34" charset="0"/>
              </a:rPr>
              <a:t>Most of the time</a:t>
            </a:r>
            <a:r>
              <a:rPr lang="en-US" baseline="0" dirty="0">
                <a:latin typeface="Calibri" panose="020F0502020204030204" pitchFamily="34" charset="0"/>
              </a:rPr>
              <a:t> no problems are experienced in the user experience, but this section covers those few times when something does go wrong</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pPr marL="0" indent="0">
              <a:buFont typeface="Arial" panose="020B0604020202020204" pitchFamily="34" charset="0"/>
              <a:buNone/>
            </a:pPr>
            <a:r>
              <a:rPr lang="en-US" dirty="0"/>
              <a:t>This</a:t>
            </a:r>
            <a:r>
              <a:rPr lang="en-US" baseline="0" dirty="0"/>
              <a:t> section covers some of the common issues that users can experience when upgrading from Windows 10 Pro Anniversary Update (version 1607) to Windows 10 Enterprise</a:t>
            </a:r>
            <a:r>
              <a:rPr lang="en-US" dirty="0"/>
              <a:t>.</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Now let’s look at what your users will experience when we assign a Windows 10 Enterprise E3 license to them.</a:t>
            </a:r>
          </a:p>
          <a:p>
            <a:endParaRPr lang="en-US" b="1" dirty="0"/>
          </a:p>
          <a:p>
            <a:endParaRPr lang="en-US" b="1"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2804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Windows 10 Enterprise E3 in the Cloud Solution Provider (CSP) program provides</a:t>
            </a:r>
            <a:r>
              <a:rPr lang="en-US" baseline="0" dirty="0">
                <a:latin typeface="Calibri" panose="020F0502020204030204" pitchFamily="34" charset="0"/>
              </a:rPr>
              <a:t> a better way for </a:t>
            </a:r>
            <a:r>
              <a:rPr lang="en-US" dirty="0">
                <a:latin typeface="Calibri" panose="020F0502020204030204" pitchFamily="34" charset="0"/>
              </a:rPr>
              <a:t>small and medium sized organizations to access the features in Windows 10 Enterprise.</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Windows</a:t>
            </a:r>
            <a:r>
              <a:rPr lang="en-US" baseline="0" dirty="0">
                <a:latin typeface="Calibri" panose="020F0502020204030204" pitchFamily="34" charset="0"/>
              </a:rPr>
              <a:t> 10 Pro Anniversary Update (version 1607) contains all the Windows 10 Enterprise software components (.exe, .</a:t>
            </a:r>
            <a:r>
              <a:rPr lang="en-US" baseline="0" dirty="0" err="1">
                <a:latin typeface="Calibri" panose="020F0502020204030204" pitchFamily="34" charset="0"/>
              </a:rPr>
              <a:t>dll</a:t>
            </a:r>
            <a:r>
              <a:rPr lang="en-US" baseline="0" dirty="0">
                <a:latin typeface="Calibri" panose="020F0502020204030204" pitchFamily="34" charset="0"/>
              </a:rPr>
              <a:t>, and other binary files), but these features are dormant on a Windows 10 Pro device.</a:t>
            </a:r>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Provides organizations access to Windows 10 Enterprise edition</a:t>
            </a:r>
            <a:r>
              <a:rPr lang="en-US" baseline="0" dirty="0">
                <a:latin typeface="Calibri" panose="020F0502020204030204" pitchFamily="34" charset="0"/>
              </a:rPr>
              <a:t> for both Current Branch and Current Branch for Business (no Long Term Servicing Branch)</a:t>
            </a:r>
            <a:r>
              <a:rPr lang="en-US" dirty="0">
                <a:latin typeface="Calibri" panose="020F0502020204030204" pitchFamily="34" charset="0"/>
              </a:rPr>
              <a:t>.</a:t>
            </a:r>
          </a:p>
          <a:p>
            <a:pPr marL="171450" indent="-171450">
              <a:buFont typeface="Arial" panose="020B0604020202020204" pitchFamily="34" charset="0"/>
              <a:buChar char="•"/>
            </a:pPr>
            <a:r>
              <a:rPr lang="en-US" dirty="0">
                <a:latin typeface="Calibri" panose="020F0502020204030204" pitchFamily="34" charset="0"/>
              </a:rPr>
              <a:t>Can start</a:t>
            </a:r>
            <a:r>
              <a:rPr lang="en-US" baseline="0" dirty="0">
                <a:latin typeface="Calibri" panose="020F0502020204030204" pitchFamily="34" charset="0"/>
              </a:rPr>
              <a:t> with as few as one user, with no limit on the number of users that can be supported within an organization.</a:t>
            </a:r>
          </a:p>
          <a:p>
            <a:pPr marL="171450" indent="-171450">
              <a:buFont typeface="Arial" panose="020B0604020202020204" pitchFamily="34" charset="0"/>
              <a:buChar char="•"/>
            </a:pPr>
            <a:r>
              <a:rPr lang="en-US" baseline="0" dirty="0">
                <a:latin typeface="Calibri" panose="020F0502020204030204" pitchFamily="34" charset="0"/>
              </a:rPr>
              <a:t>Ability to turn on Windows 10 Enterprise edition features on or off on a month-to-month basis, which aligns with the Office 365 plans.</a:t>
            </a:r>
          </a:p>
          <a:p>
            <a:pPr marL="171450" indent="-171450">
              <a:buFont typeface="Arial" panose="020B0604020202020204" pitchFamily="34" charset="0"/>
              <a:buChar char="•"/>
            </a:pPr>
            <a:r>
              <a:rPr lang="en-US" baseline="0" dirty="0">
                <a:latin typeface="Calibri" panose="020F0502020204030204" pitchFamily="34" charset="0"/>
              </a:rPr>
              <a:t>User can install Windows 10 Enterprise on up to five devices.</a:t>
            </a:r>
          </a:p>
          <a:p>
            <a:pPr marL="171450" indent="-171450">
              <a:buFont typeface="Arial" panose="020B0604020202020204" pitchFamily="34" charset="0"/>
              <a:buChar char="•"/>
            </a:pPr>
            <a:r>
              <a:rPr lang="en-US" baseline="0" dirty="0">
                <a:latin typeface="Calibri" panose="020F0502020204030204" pitchFamily="34" charset="0"/>
              </a:rPr>
              <a:t>If the subscription lapses (after the 90 day grace period), the data and ID security features in Windows 10 Enterprise are not turned off, but rather are put into a fixed state where the features continue to work, but cannot be changed until the subscription is renewed.</a:t>
            </a:r>
          </a:p>
          <a:p>
            <a:pPr marL="171450" indent="-171450">
              <a:buFont typeface="Arial" panose="020B0604020202020204" pitchFamily="34" charset="0"/>
              <a:buChar char="•"/>
            </a:pP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p>
          <a:p>
            <a:r>
              <a:rPr lang="en-US" dirty="0">
                <a:latin typeface="Calibri" panose="020F0502020204030204" pitchFamily="34" charset="0"/>
              </a:rPr>
              <a:t>Let’s take a deeper look at the Windows 10 Enterprise in CSP program.</a:t>
            </a:r>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4</a:t>
            </a:fld>
            <a:endParaRPr lang="en-US"/>
          </a:p>
        </p:txBody>
      </p:sp>
    </p:spTree>
    <p:extLst>
      <p:ext uri="{BB962C8B-B14F-4D97-AF65-F5344CB8AC3E}">
        <p14:creationId xmlns:p14="http://schemas.microsoft.com/office/powerpoint/2010/main" val="2418293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The common issues relate</a:t>
            </a:r>
            <a:r>
              <a:rPr lang="en-US" baseline="0" dirty="0">
                <a:latin typeface="Calibri" panose="020F0502020204030204" pitchFamily="34" charset="0"/>
              </a:rPr>
              <a:t> to Windows 10 Pro not being active and/or Windows 10 Enterprise E3 subscription being invalid</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pPr marL="171450" indent="-171450">
              <a:buFont typeface="Arial" panose="020B0604020202020204" pitchFamily="34" charset="0"/>
              <a:buChar char="•"/>
            </a:pPr>
            <a:r>
              <a:rPr lang="en-US" b="1" baseline="0" dirty="0"/>
              <a:t>Existing Windows 10 Pro Anniversary Update (version 1607) is not activated</a:t>
            </a:r>
            <a:r>
              <a:rPr lang="en-US" baseline="0" dirty="0"/>
              <a:t>. This is typically caused by the device not being properly licensed and activated prior to assigning the Windows 10 Enterprise E3 license to the user and the user signing in.</a:t>
            </a:r>
          </a:p>
          <a:p>
            <a:pPr marL="171450" indent="-171450">
              <a:buFont typeface="Arial" panose="020B0604020202020204" pitchFamily="34" charset="0"/>
              <a:buChar char="•"/>
            </a:pPr>
            <a:r>
              <a:rPr lang="en-US" b="1" baseline="0" dirty="0"/>
              <a:t>Windows 10 Enterprise E3 subscription license is invalid</a:t>
            </a:r>
            <a:r>
              <a:rPr lang="en-US" baseline="0" dirty="0"/>
              <a:t>. This is typically caused by the license expiring or being transferred to another user (after 90 day grace period).</a:t>
            </a:r>
            <a:endParaRPr lang="en-US" dirty="0"/>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Over the next</a:t>
            </a:r>
            <a:r>
              <a:rPr lang="en-US" baseline="0" dirty="0">
                <a:solidFill>
                  <a:srgbClr val="000000"/>
                </a:solidFill>
                <a:latin typeface="Calibri" panose="020F0502020204030204" pitchFamily="34" charset="0"/>
              </a:rPr>
              <a:t> few slides, we will show you how to determine which combination of these issues a user may be experiencing.</a:t>
            </a:r>
            <a:endParaRPr lang="en-US" dirty="0">
              <a:solidFill>
                <a:srgbClr val="000000"/>
              </a:solidFill>
              <a:latin typeface="Calibri" panose="020F0502020204030204" pitchFamily="34" charset="0"/>
            </a:endParaRPr>
          </a:p>
          <a:p>
            <a:endParaRPr lang="en-US" b="1" dirty="0"/>
          </a:p>
          <a:p>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31</a:t>
            </a:fld>
            <a:endParaRPr lang="en-US"/>
          </a:p>
        </p:txBody>
      </p:sp>
    </p:spTree>
    <p:extLst>
      <p:ext uri="{BB962C8B-B14F-4D97-AF65-F5344CB8AC3E}">
        <p14:creationId xmlns:p14="http://schemas.microsoft.com/office/powerpoint/2010/main" val="80740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baseline="0" dirty="0">
                <a:latin typeface="Calibri" panose="020F0502020204030204" pitchFamily="34" charset="0"/>
              </a:rPr>
              <a:t>This shows the </a:t>
            </a:r>
            <a:r>
              <a:rPr lang="en-US" b="1" baseline="0" dirty="0">
                <a:latin typeface="Calibri" panose="020F0502020204030204" pitchFamily="34" charset="0"/>
              </a:rPr>
              <a:t>Activation</a:t>
            </a:r>
            <a:r>
              <a:rPr lang="en-US" baseline="0" dirty="0">
                <a:latin typeface="Calibri" panose="020F0502020204030204" pitchFamily="34" charset="0"/>
              </a:rPr>
              <a:t> panel when Windows 10 Pro is activated and the Windows 10 Enterprise E3 subscription is valid</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User goes to </a:t>
            </a:r>
            <a:r>
              <a:rPr lang="en-US" b="1" dirty="0">
                <a:latin typeface="Calibri" panose="020F0502020204030204" pitchFamily="34" charset="0"/>
              </a:rPr>
              <a:t>Settings &gt; Update  &amp; Security &gt; Activation </a:t>
            </a:r>
            <a:r>
              <a:rPr lang="en-US" dirty="0">
                <a:latin typeface="Calibri" panose="020F0502020204030204" pitchFamily="34" charset="0"/>
              </a:rPr>
              <a:t>to view edition and subscription information</a:t>
            </a:r>
            <a:endParaRPr lang="en-US" dirty="0"/>
          </a:p>
          <a:p>
            <a:pPr marL="171450" indent="-171450">
              <a:buFont typeface="Arial" panose="020B0604020202020204" pitchFamily="34" charset="0"/>
              <a:buChar char="•"/>
            </a:pPr>
            <a:r>
              <a:rPr lang="en-US" dirty="0"/>
              <a:t>Windows 10 automatically obtains the Windows 10 Enterprise E3 license.</a:t>
            </a:r>
          </a:p>
          <a:p>
            <a:pPr marL="171450" indent="-171450">
              <a:buFont typeface="Arial" panose="020B0604020202020204" pitchFamily="34" charset="0"/>
              <a:buChar char="•"/>
            </a:pPr>
            <a:r>
              <a:rPr lang="en-US" dirty="0"/>
              <a:t>Windows 10 automatically activates the subscription.</a:t>
            </a:r>
          </a:p>
          <a:p>
            <a:pPr marL="171450" indent="-171450">
              <a:buFont typeface="Arial" panose="020B0604020202020204" pitchFamily="34" charset="0"/>
              <a:buChar char="•"/>
            </a:pPr>
            <a:r>
              <a:rPr lang="en-US" dirty="0"/>
              <a:t>Windows 10 automatically enables Windows 10 Enterprise features on the device.</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let’s see what happens when the Windows 10 Pro is not activated, but the Windows 10 Enterprise E3 subscription</a:t>
            </a:r>
            <a:r>
              <a:rPr lang="en-US" baseline="0" dirty="0">
                <a:solidFill>
                  <a:srgbClr val="000000"/>
                </a:solidFill>
                <a:latin typeface="Calibri" panose="020F0502020204030204" pitchFamily="34" charset="0"/>
              </a:rPr>
              <a:t> is valid</a:t>
            </a:r>
            <a:endParaRPr lang="en-US" dirty="0">
              <a:solidFill>
                <a:srgbClr val="000000"/>
              </a:solidFill>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32</a:t>
            </a:fld>
            <a:endParaRPr lang="en-US"/>
          </a:p>
        </p:txBody>
      </p:sp>
    </p:spTree>
    <p:extLst>
      <p:ext uri="{BB962C8B-B14F-4D97-AF65-F5344CB8AC3E}">
        <p14:creationId xmlns:p14="http://schemas.microsoft.com/office/powerpoint/2010/main" val="2578178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Calibri" panose="020F0502020204030204" pitchFamily="34" charset="0"/>
              </a:rPr>
              <a:t>This shows the </a:t>
            </a:r>
            <a:r>
              <a:rPr lang="en-US" b="1" baseline="0" dirty="0">
                <a:latin typeface="Calibri" panose="020F0502020204030204" pitchFamily="34" charset="0"/>
              </a:rPr>
              <a:t>Activation</a:t>
            </a:r>
            <a:r>
              <a:rPr lang="en-US" baseline="0" dirty="0">
                <a:latin typeface="Calibri" panose="020F0502020204030204" pitchFamily="34" charset="0"/>
              </a:rPr>
              <a:t> panel when Windows 10 Pro is not activated and the Windows 10 Enterprise E3 subscription is valid</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User goes to </a:t>
            </a:r>
            <a:r>
              <a:rPr lang="en-US" b="1" dirty="0">
                <a:latin typeface="Calibri" panose="020F0502020204030204" pitchFamily="34" charset="0"/>
              </a:rPr>
              <a:t>Settings &gt; Update  &amp; Security &gt; Activation </a:t>
            </a:r>
            <a:r>
              <a:rPr lang="en-US" dirty="0">
                <a:latin typeface="Calibri" panose="020F0502020204030204" pitchFamily="34" charset="0"/>
              </a:rPr>
              <a:t>to view edition and subscription information</a:t>
            </a:r>
            <a:endParaRPr lang="en-US" dirty="0"/>
          </a:p>
          <a:p>
            <a:pPr marL="171450" indent="-171450">
              <a:buFont typeface="Arial" panose="020B0604020202020204" pitchFamily="34" charset="0"/>
              <a:buChar char="•"/>
            </a:pPr>
            <a:r>
              <a:rPr lang="en-US" dirty="0"/>
              <a:t>Windows 10 automatically obtains the Windows 10 Enterprise E3 license.</a:t>
            </a:r>
          </a:p>
          <a:p>
            <a:pPr marL="171450" indent="-171450">
              <a:buFont typeface="Arial" panose="020B0604020202020204" pitchFamily="34" charset="0"/>
              <a:buChar char="•"/>
            </a:pPr>
            <a:r>
              <a:rPr lang="en-US" dirty="0"/>
              <a:t>Windows 10 automatically activates the subscription.</a:t>
            </a:r>
          </a:p>
          <a:p>
            <a:pPr marL="171450" indent="-171450">
              <a:buFont typeface="Arial" panose="020B0604020202020204" pitchFamily="34" charset="0"/>
              <a:buChar char="•"/>
            </a:pPr>
            <a:r>
              <a:rPr lang="en-US" dirty="0"/>
              <a:t>Windows 10 automatically enables Windows 10 Enterprise features on the device.</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let’s see what happens when the Windows 10 Pro is activated, but the Windows 10 Enterprise E3 subscription</a:t>
            </a:r>
            <a:r>
              <a:rPr lang="en-US" baseline="0" dirty="0">
                <a:solidFill>
                  <a:srgbClr val="000000"/>
                </a:solidFill>
                <a:latin typeface="Calibri" panose="020F0502020204030204" pitchFamily="34" charset="0"/>
              </a:rPr>
              <a:t> is invalid</a:t>
            </a:r>
            <a:endParaRPr lang="en-US" dirty="0">
              <a:solidFill>
                <a:srgbClr val="000000"/>
              </a:solidFill>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33</a:t>
            </a:fld>
            <a:endParaRPr lang="en-US"/>
          </a:p>
        </p:txBody>
      </p:sp>
    </p:spTree>
    <p:extLst>
      <p:ext uri="{BB962C8B-B14F-4D97-AF65-F5344CB8AC3E}">
        <p14:creationId xmlns:p14="http://schemas.microsoft.com/office/powerpoint/2010/main" val="313888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baseline="0" dirty="0">
                <a:latin typeface="Calibri" panose="020F0502020204030204" pitchFamily="34" charset="0"/>
              </a:rPr>
              <a:t>This shows the </a:t>
            </a:r>
            <a:r>
              <a:rPr lang="en-US" b="1" baseline="0" dirty="0">
                <a:latin typeface="Calibri" panose="020F0502020204030204" pitchFamily="34" charset="0"/>
              </a:rPr>
              <a:t>Activation</a:t>
            </a:r>
            <a:r>
              <a:rPr lang="en-US" baseline="0" dirty="0">
                <a:latin typeface="Calibri" panose="020F0502020204030204" pitchFamily="34" charset="0"/>
              </a:rPr>
              <a:t> panel when Windows 10 Pro is activated and the Windows 10 Enterprise E3 subscription is invalid</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User goes to </a:t>
            </a:r>
            <a:r>
              <a:rPr lang="en-US" b="1" dirty="0">
                <a:latin typeface="Calibri" panose="020F0502020204030204" pitchFamily="34" charset="0"/>
              </a:rPr>
              <a:t>Settings &gt; Update  &amp; Security &gt; Activation </a:t>
            </a:r>
            <a:r>
              <a:rPr lang="en-US" dirty="0">
                <a:latin typeface="Calibri" panose="020F0502020204030204" pitchFamily="34" charset="0"/>
              </a:rPr>
              <a:t>to view edition and subscription information</a:t>
            </a:r>
            <a:endParaRPr lang="en-US" dirty="0"/>
          </a:p>
          <a:p>
            <a:pPr marL="171450" indent="-171450">
              <a:buFont typeface="Arial" panose="020B0604020202020204" pitchFamily="34" charset="0"/>
              <a:buChar char="•"/>
            </a:pPr>
            <a:r>
              <a:rPr lang="en-US" dirty="0"/>
              <a:t>Windows 10 automatically obtains the Windows 10 Enterprise E3 license.</a:t>
            </a:r>
          </a:p>
          <a:p>
            <a:pPr marL="171450" indent="-171450">
              <a:buFont typeface="Arial" panose="020B0604020202020204" pitchFamily="34" charset="0"/>
              <a:buChar char="•"/>
            </a:pPr>
            <a:r>
              <a:rPr lang="en-US" dirty="0"/>
              <a:t>Windows 10 automatically activates the subscription.</a:t>
            </a:r>
          </a:p>
          <a:p>
            <a:pPr marL="171450" indent="-171450">
              <a:buFont typeface="Arial" panose="020B0604020202020204" pitchFamily="34" charset="0"/>
              <a:buChar char="•"/>
            </a:pPr>
            <a:r>
              <a:rPr lang="en-US" dirty="0"/>
              <a:t>Windows 10 automatically enables Windows 10 Enterprise features on the device.</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Next let’s see what happens when the Windows 10 Pro is not activated, but the Windows 10 Enterprise E3 subscription</a:t>
            </a:r>
            <a:r>
              <a:rPr lang="en-US" baseline="0" dirty="0">
                <a:solidFill>
                  <a:srgbClr val="000000"/>
                </a:solidFill>
                <a:latin typeface="Calibri" panose="020F0502020204030204" pitchFamily="34" charset="0"/>
              </a:rPr>
              <a:t> is invalid</a:t>
            </a:r>
            <a:r>
              <a:rPr lang="en-US" dirty="0">
                <a:solidFill>
                  <a:srgbClr val="000000"/>
                </a:solidFill>
                <a:latin typeface="Calibri" panose="020F0502020204030204" pitchFamily="34" charset="0"/>
              </a:rPr>
              <a:t>.</a:t>
            </a:r>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34</a:t>
            </a:fld>
            <a:endParaRPr lang="en-US"/>
          </a:p>
        </p:txBody>
      </p:sp>
    </p:spTree>
    <p:extLst>
      <p:ext uri="{BB962C8B-B14F-4D97-AF65-F5344CB8AC3E}">
        <p14:creationId xmlns:p14="http://schemas.microsoft.com/office/powerpoint/2010/main" val="856609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baseline="0" dirty="0">
                <a:latin typeface="Calibri" panose="020F0502020204030204" pitchFamily="34" charset="0"/>
              </a:rPr>
              <a:t>This shows the </a:t>
            </a:r>
            <a:r>
              <a:rPr lang="en-US" b="1" baseline="0" dirty="0">
                <a:latin typeface="Calibri" panose="020F0502020204030204" pitchFamily="34" charset="0"/>
              </a:rPr>
              <a:t>Activation</a:t>
            </a:r>
            <a:r>
              <a:rPr lang="en-US" baseline="0" dirty="0">
                <a:latin typeface="Calibri" panose="020F0502020204030204" pitchFamily="34" charset="0"/>
              </a:rPr>
              <a:t> panel when Windows 10 Pro is not activated and the Windows 10 Enterprise E3 subscription is invalid</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User goes to </a:t>
            </a:r>
            <a:r>
              <a:rPr lang="en-US" b="1" dirty="0">
                <a:latin typeface="Calibri" panose="020F0502020204030204" pitchFamily="34" charset="0"/>
              </a:rPr>
              <a:t>Settings &gt; Update  &amp; Security &gt; Activation </a:t>
            </a:r>
            <a:r>
              <a:rPr lang="en-US" dirty="0">
                <a:latin typeface="Calibri" panose="020F0502020204030204" pitchFamily="34" charset="0"/>
              </a:rPr>
              <a:t>to view edition and subscription information</a:t>
            </a:r>
            <a:endParaRPr lang="en-US" dirty="0"/>
          </a:p>
          <a:p>
            <a:pPr marL="171450" indent="-171450">
              <a:buFont typeface="Arial" panose="020B0604020202020204" pitchFamily="34" charset="0"/>
              <a:buChar char="•"/>
            </a:pPr>
            <a:r>
              <a:rPr lang="en-US" dirty="0"/>
              <a:t>Windows 10 automatically obtains the Windows 10 Enterprise E3 license.</a:t>
            </a:r>
          </a:p>
          <a:p>
            <a:pPr marL="171450" indent="-171450">
              <a:buFont typeface="Arial" panose="020B0604020202020204" pitchFamily="34" charset="0"/>
              <a:buChar char="•"/>
            </a:pPr>
            <a:r>
              <a:rPr lang="en-US" dirty="0"/>
              <a:t>Windows 10 automatically activates the subscription.</a:t>
            </a:r>
          </a:p>
          <a:p>
            <a:pPr marL="171450" indent="-171450">
              <a:buFont typeface="Arial" panose="020B0604020202020204" pitchFamily="34" charset="0"/>
              <a:buChar char="•"/>
            </a:pPr>
            <a:r>
              <a:rPr lang="en-US" dirty="0"/>
              <a:t>Windows 10 automatically enables Windows 10 Enterprise features on the device.</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In the next</a:t>
            </a:r>
            <a:r>
              <a:rPr lang="en-US" baseline="0" dirty="0">
                <a:solidFill>
                  <a:srgbClr val="000000"/>
                </a:solidFill>
                <a:latin typeface="Calibri" panose="020F0502020204030204" pitchFamily="34" charset="0"/>
              </a:rPr>
              <a:t> section, let’s take a look at how to deploy the Windows 10 Enterprise features so that the user can realize the benefit</a:t>
            </a:r>
            <a:r>
              <a:rPr lang="en-US" dirty="0">
                <a:solidFill>
                  <a:srgbClr val="000000"/>
                </a:solidFill>
                <a:latin typeface="Calibri" panose="020F0502020204030204" pitchFamily="34" charset="0"/>
              </a:rPr>
              <a:t>.</a:t>
            </a:r>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35</a:t>
            </a:fld>
            <a:endParaRPr lang="en-US"/>
          </a:p>
        </p:txBody>
      </p:sp>
    </p:spTree>
    <p:extLst>
      <p:ext uri="{BB962C8B-B14F-4D97-AF65-F5344CB8AC3E}">
        <p14:creationId xmlns:p14="http://schemas.microsoft.com/office/powerpoint/2010/main" val="2900339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dirty="0">
                <a:latin typeface="Calibri" panose="020F0502020204030204" pitchFamily="34" charset="0"/>
              </a:rPr>
              <a:t>Now that Windows 10 Enterprise is running on the desired</a:t>
            </a:r>
            <a:r>
              <a:rPr lang="en-US" baseline="0" dirty="0">
                <a:latin typeface="Calibri" panose="020F0502020204030204" pitchFamily="34" charset="0"/>
              </a:rPr>
              <a:t> user devices, you need to help the customer take advantage of the new features</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pPr marL="0" indent="0">
              <a:buFont typeface="Arial" panose="020B0604020202020204" pitchFamily="34" charset="0"/>
              <a:buNone/>
            </a:pPr>
            <a:r>
              <a:rPr lang="en-US" dirty="0"/>
              <a:t>This</a:t>
            </a:r>
            <a:r>
              <a:rPr lang="en-US" baseline="0" dirty="0"/>
              <a:t> section provides an overview of how to configure the customer’s environment to take advantage of the Windows 10 Enterprise improved security and management features</a:t>
            </a:r>
            <a:r>
              <a:rPr lang="en-US" dirty="0"/>
              <a:t>.</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First, let’s take a look at how to configure the customer’s environment</a:t>
            </a:r>
            <a:r>
              <a:rPr lang="en-US" baseline="0" dirty="0">
                <a:solidFill>
                  <a:srgbClr val="000000"/>
                </a:solidFill>
                <a:latin typeface="Calibri" panose="020F0502020204030204" pitchFamily="34" charset="0"/>
              </a:rPr>
              <a:t> for Credential Guard</a:t>
            </a:r>
            <a:r>
              <a:rPr lang="en-US" dirty="0">
                <a:solidFill>
                  <a:srgbClr val="000000"/>
                </a:solidFill>
                <a:latin typeface="Calibri" panose="020F0502020204030204" pitchFamily="34" charset="0"/>
              </a:rPr>
              <a:t>.</a:t>
            </a:r>
          </a:p>
          <a:p>
            <a:endParaRPr lang="en-US" b="1" dirty="0"/>
          </a:p>
          <a:p>
            <a:endParaRPr lang="en-US" b="1"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85431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The easiest method to configure the customer’s environment</a:t>
            </a:r>
            <a:r>
              <a:rPr lang="en-US" baseline="0" dirty="0">
                <a:latin typeface="Calibri" panose="020F0502020204030204" pitchFamily="34" charset="0"/>
              </a:rPr>
              <a:t> for Credential Guard is by using Group Policy</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r>
              <a:rPr lang="en-US" dirty="0">
                <a:latin typeface="Calibri" panose="020F0502020204030204" pitchFamily="34" charset="0"/>
              </a:rPr>
              <a:t>You can implement Credential Guard on Windows 10 Enterprise devices by turning on Credential Guard on these devices. Credential Guard uses Windows 10 virtualization-based security features (Hyper-V features) that must be enabled on each device before you can turn on Credential Guard. You can turn on Credential Guard by using one of the following methods:</a:t>
            </a:r>
          </a:p>
          <a:p>
            <a:pPr marL="171450" indent="-171450">
              <a:buFont typeface="Arial" panose="020B0604020202020204" pitchFamily="34" charset="0"/>
              <a:buChar char="•"/>
            </a:pPr>
            <a:r>
              <a:rPr lang="en-US" dirty="0">
                <a:latin typeface="Calibri" panose="020F0502020204030204" pitchFamily="34" charset="0"/>
              </a:rPr>
              <a:t>Automated. You can automatically turn on Credential Guard for one or more devices by using Group Policy. The Group Policy settings automatically add the virtualization-based security features and configure the Credential Guard registry settings on managed devices.</a:t>
            </a:r>
          </a:p>
          <a:p>
            <a:pPr marL="171450" indent="-171450">
              <a:buFont typeface="Arial" panose="020B0604020202020204" pitchFamily="34" charset="0"/>
              <a:buChar char="•"/>
            </a:pPr>
            <a:r>
              <a:rPr lang="en-US" dirty="0">
                <a:latin typeface="Calibri" panose="020F0502020204030204" pitchFamily="34" charset="0"/>
              </a:rPr>
              <a:t>Manual. You can manually turn on Credential Guard by doing the following:</a:t>
            </a:r>
          </a:p>
          <a:p>
            <a:pPr marL="685800" lvl="1" indent="-228600">
              <a:buFont typeface="+mj-lt"/>
              <a:buAutoNum type="arabicPeriod"/>
            </a:pPr>
            <a:r>
              <a:rPr lang="en-US" dirty="0">
                <a:latin typeface="Calibri" panose="020F0502020204030204" pitchFamily="34" charset="0"/>
              </a:rPr>
              <a:t>Add the virtualization-based security features by using Programs and Features or Deployment Image Servicing and Management (DISM).</a:t>
            </a:r>
          </a:p>
          <a:p>
            <a:pPr marL="685800" lvl="1" indent="-228600">
              <a:buFont typeface="+mj-lt"/>
              <a:buAutoNum type="arabicPeriod"/>
            </a:pPr>
            <a:r>
              <a:rPr lang="en-US" dirty="0">
                <a:latin typeface="Calibri" panose="020F0502020204030204" pitchFamily="34" charset="0"/>
              </a:rPr>
              <a:t>Configure Credential Guard registry settings by using the Registry Editor or the </a:t>
            </a:r>
            <a:r>
              <a:rPr lang="en-US" sz="1200" u="sng" kern="1200" dirty="0">
                <a:solidFill>
                  <a:schemeClr val="tx1"/>
                </a:solidFill>
                <a:effectLst/>
                <a:latin typeface="+mn-lt"/>
                <a:ea typeface="+mn-ea"/>
                <a:cs typeface="+mn-cs"/>
                <a:hlinkClick r:id="rId3"/>
              </a:rPr>
              <a:t>Device Guard and Credential Guard hardware readiness tool</a:t>
            </a:r>
            <a:r>
              <a:rPr lang="en-US" dirty="0">
                <a:latin typeface="Calibri" panose="020F0502020204030204" pitchFamily="34" charset="0"/>
              </a:rPr>
              <a:t>.</a:t>
            </a:r>
          </a:p>
          <a:p>
            <a:pPr lvl="1"/>
            <a:r>
              <a:rPr lang="en-US" dirty="0">
                <a:latin typeface="Calibri" panose="020F0502020204030204" pitchFamily="34" charset="0"/>
              </a:rPr>
              <a:t>You can automate these manual steps by using a management tool such as System Center Configuration Manager.</a:t>
            </a:r>
          </a:p>
          <a:p>
            <a:endParaRPr lang="en-US" dirty="0">
              <a:latin typeface="Calibri" panose="020F0502020204030204" pitchFamily="34" charset="0"/>
            </a:endParaRPr>
          </a:p>
          <a:p>
            <a:r>
              <a:rPr lang="en-US" dirty="0">
                <a:latin typeface="Calibri" panose="020F0502020204030204" pitchFamily="34" charset="0"/>
              </a:rPr>
              <a:t>For more information about implementing Credential Guard, see the following resources:</a:t>
            </a:r>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4"/>
              </a:rPr>
              <a:t>Protect derived domain credentials with Credential Guard</a:t>
            </a:r>
            <a:endParaRPr lang="en-US" dirty="0">
              <a:latin typeface="Calibri" panose="020F0502020204030204" pitchFamily="34" charset="0"/>
            </a:endParaRPr>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5"/>
              </a:rPr>
              <a:t>PC OEM requirements for Device Guard and Credential Guard</a:t>
            </a:r>
            <a:endParaRPr lang="en-US" dirty="0">
              <a:latin typeface="Calibri" panose="020F0502020204030204" pitchFamily="34" charset="0"/>
            </a:endParaRPr>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3"/>
              </a:rPr>
              <a:t>Device Guard and Credential Guard hardware readiness tool</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Note</a:t>
            </a:r>
            <a:r>
              <a:rPr lang="en-US" dirty="0">
                <a:latin typeface="Calibri" panose="020F0502020204030204" pitchFamily="34" charset="0"/>
              </a:rPr>
              <a:t>   Credential Guard requires UEFI 2.3.1 or greater with Trusted Boot; Virtualization Extensions such as Intel VT-x, AMD-V, and SLAT must be enabled; x64 version of Windows; IOMMU, such as Intel VT-d, AMD-Vi; BIOS Lockdown; TPM 2.0 recommended for device health attestation (will use software if TPM 2.0 not present)</a:t>
            </a:r>
          </a:p>
          <a:p>
            <a:endParaRPr lang="en-US" dirty="0">
              <a:latin typeface="Calibri" panose="020F0502020204030204" pitchFamily="34" charset="0"/>
            </a:endParaRP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Next, let’s take a look at how to configure the customer’s environment</a:t>
            </a:r>
            <a:r>
              <a:rPr lang="en-US" baseline="0" dirty="0">
                <a:solidFill>
                  <a:srgbClr val="000000"/>
                </a:solidFill>
                <a:latin typeface="Calibri" panose="020F0502020204030204" pitchFamily="34" charset="0"/>
              </a:rPr>
              <a:t> for Device Guard</a:t>
            </a:r>
            <a:r>
              <a:rPr lang="en-US" dirty="0">
                <a:solidFill>
                  <a:srgbClr val="000000"/>
                </a:solidFill>
                <a:latin typeface="Calibri" panose="020F0502020204030204" pitchFamily="34" charset="0"/>
              </a:rPr>
              <a:t>.</a:t>
            </a:r>
          </a:p>
          <a:p>
            <a:endParaRPr lang="en-US" b="1" dirty="0"/>
          </a:p>
          <a:p>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37</a:t>
            </a:fld>
            <a:endParaRPr lang="en-US"/>
          </a:p>
        </p:txBody>
      </p:sp>
    </p:spTree>
    <p:extLst>
      <p:ext uri="{BB962C8B-B14F-4D97-AF65-F5344CB8AC3E}">
        <p14:creationId xmlns:p14="http://schemas.microsoft.com/office/powerpoint/2010/main" val="2818415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Configuring the customer’s environment</a:t>
            </a:r>
            <a:r>
              <a:rPr lang="en-US" baseline="0" dirty="0">
                <a:latin typeface="Calibri" panose="020F0502020204030204" pitchFamily="34" charset="0"/>
              </a:rPr>
              <a:t> for Device Guard is an iterative process that requires you to audit policies for a period of time before you enforce them</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b="1" dirty="0">
              <a:latin typeface="Calibri" panose="020F0502020204030204" pitchFamily="34" charset="0"/>
            </a:endParaRPr>
          </a:p>
          <a:p>
            <a:r>
              <a:rPr lang="en-US" sz="1200" kern="1200" dirty="0">
                <a:solidFill>
                  <a:schemeClr val="tx1"/>
                </a:solidFill>
                <a:effectLst/>
                <a:latin typeface="+mn-lt"/>
                <a:ea typeface="+mn-ea"/>
                <a:cs typeface="+mn-cs"/>
              </a:rPr>
              <a:t>Configure the customer’s environment to support Device Guard by performing the following steps:</a:t>
            </a:r>
          </a:p>
          <a:p>
            <a:pPr marL="228600" lvl="0" indent="-228600">
              <a:buFont typeface="+mj-lt"/>
              <a:buAutoNum type="arabicPeriod"/>
            </a:pPr>
            <a:r>
              <a:rPr lang="en-US" sz="1200" b="1" kern="1200" dirty="0">
                <a:solidFill>
                  <a:schemeClr val="tx1"/>
                </a:solidFill>
                <a:effectLst/>
                <a:latin typeface="+mn-lt"/>
                <a:ea typeface="+mn-ea"/>
                <a:cs typeface="+mn-cs"/>
              </a:rPr>
              <a:t>Optionally, create a signing certificate for code integrity policies</a:t>
            </a:r>
            <a:r>
              <a:rPr lang="en-US" sz="1200" kern="1200" dirty="0">
                <a:solidFill>
                  <a:schemeClr val="tx1"/>
                </a:solidFill>
                <a:effectLst/>
                <a:latin typeface="+mn-lt"/>
                <a:ea typeface="+mn-ea"/>
                <a:cs typeface="+mn-cs"/>
              </a:rPr>
              <a:t>. As you deploy code integrity policies, you might need to sign catalog files or code integrity policies internally. To do this, you will either need a publicly issued code signing certificate (that you purchase) or an internal certificate authority (CA). If you choose to use an internal CA, you will need to create a code signing certificate.</a:t>
            </a:r>
          </a:p>
          <a:p>
            <a:pPr marL="228600" lvl="0" indent="-228600">
              <a:buFont typeface="+mj-lt"/>
              <a:buAutoNum type="arabicPeriod"/>
            </a:pPr>
            <a:r>
              <a:rPr lang="en-US" sz="1200" b="1" kern="1200" dirty="0">
                <a:solidFill>
                  <a:schemeClr val="tx1"/>
                </a:solidFill>
                <a:effectLst/>
                <a:latin typeface="+mn-lt"/>
                <a:ea typeface="+mn-ea"/>
                <a:cs typeface="+mn-cs"/>
              </a:rPr>
              <a:t>Create code integrity policies from “golden” computers</a:t>
            </a:r>
            <a:r>
              <a:rPr lang="en-US" sz="1200" kern="1200" dirty="0">
                <a:solidFill>
                  <a:schemeClr val="tx1"/>
                </a:solidFill>
                <a:effectLst/>
                <a:latin typeface="+mn-lt"/>
                <a:ea typeface="+mn-ea"/>
                <a:cs typeface="+mn-cs"/>
              </a:rPr>
              <a:t>. When you have identified departments or roles that use distinctive or partly distinctive sets of hardware and software, you can set up “golden” computers containing that software and hardware. In this respect, creating and managing code integrity policies to align with the needs of roles or departments can be similar to managing corporate images. From each “golden” computer, you can create a code integrity policy and decide how to manage that policy. You can merge code integrity policies to create a broader policy or a master policy, or you can manage and deploy each policy individually.</a:t>
            </a:r>
          </a:p>
          <a:p>
            <a:pPr marL="228600" lvl="0" indent="-228600">
              <a:buFont typeface="+mj-lt"/>
              <a:buAutoNum type="arabicPeriod"/>
            </a:pPr>
            <a:r>
              <a:rPr lang="en-US" sz="1200" b="1" kern="1200" dirty="0">
                <a:solidFill>
                  <a:schemeClr val="tx1"/>
                </a:solidFill>
                <a:effectLst/>
                <a:latin typeface="+mn-lt"/>
                <a:ea typeface="+mn-ea"/>
                <a:cs typeface="+mn-cs"/>
              </a:rPr>
              <a:t>Audit the code integrity policy and capture information about applications that are outside the policy</a:t>
            </a:r>
            <a:r>
              <a:rPr lang="en-US" sz="1200" kern="1200" dirty="0">
                <a:solidFill>
                  <a:schemeClr val="tx1"/>
                </a:solidFill>
                <a:effectLst/>
                <a:latin typeface="+mn-lt"/>
                <a:ea typeface="+mn-ea"/>
                <a:cs typeface="+mn-cs"/>
              </a:rPr>
              <a:t>. We recommend that you use “audit mode” to carefully test each code integrity policy before you enforce it. With audit mode, no application is blocked—the policy just logs an event whenever an application outside the policy is started. Later, you can expand the policy to allow these applications, as needed.</a:t>
            </a:r>
          </a:p>
          <a:p>
            <a:pPr marL="228600" lvl="0" indent="-228600">
              <a:buFont typeface="+mj-lt"/>
              <a:buAutoNum type="arabicPeriod"/>
            </a:pPr>
            <a:r>
              <a:rPr lang="en-US" sz="1200" b="1" kern="1200" dirty="0">
                <a:solidFill>
                  <a:schemeClr val="tx1"/>
                </a:solidFill>
                <a:effectLst/>
                <a:latin typeface="+mn-lt"/>
                <a:ea typeface="+mn-ea"/>
                <a:cs typeface="+mn-cs"/>
              </a:rPr>
              <a:t>Create a “catalog file” for unsigned line-of-business (LOB) applications</a:t>
            </a:r>
            <a:r>
              <a:rPr lang="en-US" sz="1200" kern="1200" dirty="0">
                <a:solidFill>
                  <a:schemeClr val="tx1"/>
                </a:solidFill>
                <a:effectLst/>
                <a:latin typeface="+mn-lt"/>
                <a:ea typeface="+mn-ea"/>
                <a:cs typeface="+mn-cs"/>
              </a:rPr>
              <a:t>. Use the Package Inspector tool to create and sign a catalog file for your unsigned LOB applications. In later steps, you can merge the catalog file's signature into your code integrity policy so that applications in the catalog will be allowed by the policy.</a:t>
            </a:r>
          </a:p>
          <a:p>
            <a:pPr marL="228600" lvl="0" indent="-228600">
              <a:buFont typeface="+mj-lt"/>
              <a:buAutoNum type="arabicPeriod"/>
            </a:pPr>
            <a:r>
              <a:rPr lang="en-US" sz="1200" b="1" kern="1200" dirty="0">
                <a:solidFill>
                  <a:schemeClr val="tx1"/>
                </a:solidFill>
                <a:effectLst/>
                <a:latin typeface="+mn-lt"/>
                <a:ea typeface="+mn-ea"/>
                <a:cs typeface="+mn-cs"/>
              </a:rPr>
              <a:t>Capture needed policy information from the event log, and merge information into the existing policy as needed</a:t>
            </a:r>
            <a:r>
              <a:rPr lang="en-US" sz="1200" kern="1200" dirty="0">
                <a:solidFill>
                  <a:schemeClr val="tx1"/>
                </a:solidFill>
                <a:effectLst/>
                <a:latin typeface="+mn-lt"/>
                <a:ea typeface="+mn-ea"/>
                <a:cs typeface="+mn-cs"/>
              </a:rPr>
              <a:t>. After a code integrity policy has been running for a time in audit mode, the event log will contain information about applications that are outside the policy. To expand the policy so that it allows for these applications, use Windows PowerShell commands to capture the needed policy information from the event log, and then merge that information into the existing policy. You can merge code integrity policies from other sources also, for flexibility in how you create your final code integrity policies.</a:t>
            </a:r>
          </a:p>
          <a:p>
            <a:pPr marL="228600" lvl="0" indent="-228600">
              <a:buFont typeface="+mj-lt"/>
              <a:buAutoNum type="arabicPeriod"/>
            </a:pPr>
            <a:r>
              <a:rPr lang="en-US" sz="1200" b="1" kern="1200" dirty="0">
                <a:solidFill>
                  <a:schemeClr val="tx1"/>
                </a:solidFill>
                <a:effectLst/>
                <a:latin typeface="+mn-lt"/>
                <a:ea typeface="+mn-ea"/>
                <a:cs typeface="+mn-cs"/>
              </a:rPr>
              <a:t>Deploy code integrity policies and catalog files</a:t>
            </a:r>
            <a:r>
              <a:rPr lang="en-US" sz="1200" kern="1200" dirty="0">
                <a:solidFill>
                  <a:schemeClr val="tx1"/>
                </a:solidFill>
                <a:effectLst/>
                <a:latin typeface="+mn-lt"/>
                <a:ea typeface="+mn-ea"/>
                <a:cs typeface="+mn-cs"/>
              </a:rPr>
              <a:t>. After you confirm that you have completed all the preceding steps, you can begin deploying catalog files and taking code integrity policies out of audit mode. We strongly recommend that you begin this process with a test group of users. This provides a final quality-control validation before you deploy the catalog files and code integrity policies more broadly.</a:t>
            </a:r>
          </a:p>
          <a:p>
            <a:pPr marL="228600" lvl="0" indent="-228600">
              <a:buFont typeface="+mj-lt"/>
              <a:buAutoNum type="arabicPeriod"/>
            </a:pPr>
            <a:r>
              <a:rPr lang="en-US" sz="1200" b="1" kern="1200" dirty="0">
                <a:solidFill>
                  <a:schemeClr val="tx1"/>
                </a:solidFill>
                <a:effectLst/>
                <a:latin typeface="+mn-lt"/>
                <a:ea typeface="+mn-ea"/>
                <a:cs typeface="+mn-cs"/>
              </a:rPr>
              <a:t>Enable desired hardware security features</a:t>
            </a:r>
            <a:r>
              <a:rPr lang="en-US" sz="1200" kern="1200" dirty="0">
                <a:solidFill>
                  <a:schemeClr val="tx1"/>
                </a:solidFill>
                <a:effectLst/>
                <a:latin typeface="+mn-lt"/>
                <a:ea typeface="+mn-ea"/>
                <a:cs typeface="+mn-cs"/>
              </a:rPr>
              <a:t>. Hardware-based security features—also called virtualization-based security (VBS) features—strengthen the protections offered by code integrity policies.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more information about implementing Device Guard, see </a:t>
            </a:r>
            <a:r>
              <a:rPr lang="en-US" sz="1200" u="sng" kern="1200" dirty="0">
                <a:solidFill>
                  <a:schemeClr val="tx1"/>
                </a:solidFill>
                <a:effectLst/>
                <a:latin typeface="+mn-lt"/>
                <a:ea typeface="+mn-ea"/>
                <a:cs typeface="+mn-cs"/>
                <a:hlinkClick r:id="rId3"/>
              </a:rPr>
              <a:t>Device Guard deployment guide</a:t>
            </a:r>
            <a:r>
              <a:rPr lang="en-US" sz="1200" kern="1200" dirty="0">
                <a:solidFill>
                  <a:schemeClr val="tx1"/>
                </a:solidFill>
                <a:effectLst/>
                <a:latin typeface="+mn-lt"/>
                <a:ea typeface="+mn-ea"/>
                <a:cs typeface="+mn-cs"/>
              </a:rPr>
              <a:t>.</a:t>
            </a: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Next, let’s take a look at how to configure the customer’s environment</a:t>
            </a:r>
            <a:r>
              <a:rPr lang="en-US" baseline="0" dirty="0">
                <a:solidFill>
                  <a:srgbClr val="000000"/>
                </a:solidFill>
                <a:latin typeface="Calibri" panose="020F0502020204030204" pitchFamily="34" charset="0"/>
              </a:rPr>
              <a:t> for AppLocker management</a:t>
            </a:r>
            <a:r>
              <a:rPr lang="en-US" dirty="0">
                <a:solidFill>
                  <a:srgbClr val="000000"/>
                </a:solidFill>
                <a:latin typeface="Calibri" panose="020F0502020204030204" pitchFamily="34" charset="0"/>
              </a:rPr>
              <a:t>.</a:t>
            </a:r>
          </a:p>
          <a:p>
            <a:endParaRPr lang="en-US" b="1" dirty="0"/>
          </a:p>
          <a:p>
            <a:endParaRPr lang="en-US" b="1"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38</a:t>
            </a:fld>
            <a:endParaRPr lang="en-US"/>
          </a:p>
        </p:txBody>
      </p:sp>
    </p:spTree>
    <p:extLst>
      <p:ext uri="{BB962C8B-B14F-4D97-AF65-F5344CB8AC3E}">
        <p14:creationId xmlns:p14="http://schemas.microsoft.com/office/powerpoint/2010/main" val="2236661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dirty="0">
                <a:latin typeface="Calibri" panose="020F0502020204030204" pitchFamily="34" charset="0"/>
              </a:rPr>
              <a:t>The easiest method to configure the customer’s environment</a:t>
            </a:r>
            <a:r>
              <a:rPr lang="en-US" baseline="0" dirty="0">
                <a:latin typeface="Calibri" panose="020F0502020204030204" pitchFamily="34" charset="0"/>
              </a:rPr>
              <a:t> for AppLocker is by using Group Policy</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You can manage AppLocker in Windows 10 Enterprise by using Group Policy.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Group Policy requires that the customer have AD DS and that the Windows 10 Enterprise devices are joined to the customer’s AD DS domain.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You can create AppLocker rules by using Group Policy, and then target those rules to the appropriate devices.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more information about AppLocker management by using Group Policy, see </a:t>
            </a:r>
            <a:r>
              <a:rPr lang="en-US" sz="1200" u="sng" kern="1200" dirty="0">
                <a:solidFill>
                  <a:schemeClr val="tx1"/>
                </a:solidFill>
                <a:effectLst/>
                <a:latin typeface="+mn-lt"/>
                <a:ea typeface="+mn-ea"/>
                <a:cs typeface="+mn-cs"/>
                <a:hlinkClick r:id="rId3"/>
              </a:rPr>
              <a:t>AppLocker Policies Deployment Guide</a:t>
            </a:r>
            <a:r>
              <a:rPr lang="en-US" sz="1200" kern="1200" dirty="0">
                <a:solidFill>
                  <a:schemeClr val="tx1"/>
                </a:solidFill>
                <a:effectLst/>
                <a:latin typeface="+mn-lt"/>
                <a:ea typeface="+mn-ea"/>
                <a:cs typeface="+mn-cs"/>
              </a:rPr>
              <a:t>.</a:t>
            </a:r>
          </a:p>
          <a:p>
            <a:endParaRPr lang="en-US" dirty="0">
              <a:latin typeface="Calibri" panose="020F0502020204030204" pitchFamily="34" charset="0"/>
            </a:endParaRPr>
          </a:p>
          <a:p>
            <a:r>
              <a:rPr lang="en-US" b="1" dirty="0">
                <a:latin typeface="Calibri" panose="020F0502020204030204" pitchFamily="34" charset="0"/>
              </a:rPr>
              <a:t>Transition sentence: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Next, let’s take a look at how to configure the customer’s environment</a:t>
            </a:r>
            <a:r>
              <a:rPr lang="en-US" baseline="0" dirty="0">
                <a:solidFill>
                  <a:srgbClr val="000000"/>
                </a:solidFill>
                <a:latin typeface="Calibri" panose="020F0502020204030204" pitchFamily="34" charset="0"/>
              </a:rPr>
              <a:t> for App-V</a:t>
            </a:r>
            <a:r>
              <a:rPr lang="en-US" dirty="0">
                <a:latin typeface="Calibri" panose="020F0502020204030204" pitchFamily="34" charset="0"/>
              </a:rPr>
              <a:t>.</a:t>
            </a:r>
          </a:p>
          <a:p>
            <a:endParaRPr lang="en-US" dirty="0">
              <a:latin typeface="Calibri" panose="020F0502020204030204" pitchFamily="34" charset="0"/>
            </a:endParaRPr>
          </a:p>
          <a:p>
            <a:pPr>
              <a:defRPr/>
            </a:pPr>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39</a:t>
            </a:fld>
            <a:endParaRPr lang="en-US"/>
          </a:p>
        </p:txBody>
      </p:sp>
    </p:spTree>
    <p:extLst>
      <p:ext uri="{BB962C8B-B14F-4D97-AF65-F5344CB8AC3E}">
        <p14:creationId xmlns:p14="http://schemas.microsoft.com/office/powerpoint/2010/main" val="216054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dirty="0">
                <a:latin typeface="Calibri" panose="020F0502020204030204" pitchFamily="34" charset="0"/>
              </a:rPr>
              <a:t>App-V requires that the customer have an App-V infrastructure, including the App-V server, App-V sequencer, and App-V client.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r>
              <a:rPr lang="en-US" dirty="0">
                <a:latin typeface="Calibri" panose="020F0502020204030204" pitchFamily="34" charset="0"/>
              </a:rPr>
              <a:t>Review the text</a:t>
            </a:r>
            <a:r>
              <a:rPr lang="en-US" baseline="0" dirty="0">
                <a:latin typeface="Calibri" panose="020F0502020204030204" pitchFamily="34" charset="0"/>
              </a:rPr>
              <a:t> in the slide. </a:t>
            </a:r>
          </a:p>
          <a:p>
            <a:endParaRPr lang="en-US" dirty="0">
              <a:latin typeface="Calibri" panose="020F0502020204030204" pitchFamily="34" charset="0"/>
            </a:endParaRPr>
          </a:p>
          <a:p>
            <a:r>
              <a:rPr lang="en-US" sz="1200" kern="1200" dirty="0">
                <a:solidFill>
                  <a:schemeClr val="tx1"/>
                </a:solidFill>
                <a:effectLst/>
                <a:latin typeface="+mn-lt"/>
                <a:ea typeface="+mn-ea"/>
                <a:cs typeface="+mn-cs"/>
              </a:rPr>
              <a:t>For more information about implementing the App-V server, App-V sequencer, and App-V client, see the following resources:</a:t>
            </a:r>
          </a:p>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3"/>
              </a:rPr>
              <a:t>How to Deploy the App-V 5.0 Server</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4"/>
              </a:rPr>
              <a:t>How to Deploy the App-V Client</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5"/>
              </a:rPr>
              <a:t>How to Install the Sequencer</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6"/>
              </a:rPr>
              <a:t>Deploying App-V 5.0</a:t>
            </a:r>
            <a:endParaRPr lang="en-US" sz="1200" kern="1200" dirty="0">
              <a:solidFill>
                <a:schemeClr val="tx1"/>
              </a:solidFill>
              <a:effectLst/>
              <a:latin typeface="+mn-lt"/>
              <a:ea typeface="+mn-ea"/>
              <a:cs typeface="+mn-cs"/>
            </a:endParaRP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Next, let’s take a look at how to configure the customer’s environment</a:t>
            </a:r>
            <a:r>
              <a:rPr lang="en-US" baseline="0" dirty="0">
                <a:solidFill>
                  <a:srgbClr val="000000"/>
                </a:solidFill>
                <a:latin typeface="Calibri" panose="020F0502020204030204" pitchFamily="34" charset="0"/>
              </a:rPr>
              <a:t> for the Managed User Experience features</a:t>
            </a:r>
            <a:r>
              <a:rPr lang="en-US" dirty="0">
                <a:latin typeface="Calibri" panose="020F0502020204030204" pitchFamily="34" charset="0"/>
              </a:rPr>
              <a:t>.</a:t>
            </a:r>
          </a:p>
          <a:p>
            <a:endParaRPr lang="en-US" b="1" dirty="0"/>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19D52-2A50-4D02-A63D-14D6511B3B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99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Windows 10 Enterprise E3 gives you the most secure edition of Windows 10, with a flexible, affordable subscription, that is managed by your trusted partner.</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Windows 10 Enterprise edition is the most secure edition of Windows 10,</a:t>
            </a:r>
            <a:r>
              <a:rPr lang="en-US" baseline="0" dirty="0">
                <a:latin typeface="Calibri" panose="020F0502020204030204" pitchFamily="34" charset="0"/>
              </a:rPr>
              <a:t> that helps secure identities, data, and device access</a:t>
            </a:r>
            <a:r>
              <a:rPr lang="en-US" dirty="0">
                <a:latin typeface="Calibri" panose="020F0502020204030204" pitchFamily="34" charset="0"/>
              </a:rPr>
              <a:t>.</a:t>
            </a:r>
          </a:p>
          <a:p>
            <a:pPr marL="171450" indent="-171450">
              <a:buFont typeface="Arial" panose="020B0604020202020204" pitchFamily="34" charset="0"/>
              <a:buChar char="•"/>
            </a:pPr>
            <a:r>
              <a:rPr lang="en-US" dirty="0">
                <a:latin typeface="Calibri" panose="020F0502020204030204" pitchFamily="34" charset="0"/>
              </a:rPr>
              <a:t>Windows 10 Enterprise E3 is managed by IT experts, so customers don’t incur any management overhead or complexity. This lets the customer focus on their business and is great for organizations</a:t>
            </a:r>
            <a:r>
              <a:rPr lang="en-US" baseline="0" dirty="0">
                <a:latin typeface="Calibri" panose="020F0502020204030204" pitchFamily="34" charset="0"/>
              </a:rPr>
              <a:t> that have no IT staff.</a:t>
            </a:r>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As already discussed, the program is designed to be affordable and flexible for small and medium sized organizations. Because it is a license, the cost becomes an operating expense</a:t>
            </a:r>
            <a:r>
              <a:rPr lang="en-US" baseline="0" dirty="0">
                <a:latin typeface="Calibri" panose="020F0502020204030204" pitchFamily="34" charset="0"/>
              </a:rPr>
              <a:t> instead of a capital expenditure. The pay-as-you-go subscription based licensing uses cloud-based provisioning</a:t>
            </a:r>
            <a:r>
              <a:rPr lang="en-US" dirty="0">
                <a:latin typeface="Calibri" panose="020F0502020204030204" pitchFamily="34" charset="0"/>
              </a:rPr>
              <a:t>.</a:t>
            </a:r>
          </a:p>
          <a:p>
            <a:endParaRPr lang="en-US" dirty="0">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spc="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pc="-32" dirty="0">
                <a:solidFill>
                  <a:prstClr val="white"/>
                </a:solidFill>
                <a:cs typeface="Segoe UI" panose="020B0502040204020203" pitchFamily="34" charset="0"/>
              </a:rPr>
              <a:t>If you</a:t>
            </a:r>
            <a:r>
              <a:rPr lang="en-US" spc="-32" baseline="0" dirty="0">
                <a:solidFill>
                  <a:prstClr val="white"/>
                </a:solidFill>
                <a:cs typeface="Segoe UI" panose="020B0502040204020203" pitchFamily="34" charset="0"/>
              </a:rPr>
              <a:t> fall into</a:t>
            </a:r>
            <a:r>
              <a:rPr lang="en-US" spc="-32" dirty="0">
                <a:solidFill>
                  <a:prstClr val="white"/>
                </a:solidFill>
                <a:cs typeface="Segoe UI" panose="020B0502040204020203" pitchFamily="34" charset="0"/>
              </a:rPr>
              <a:t> any</a:t>
            </a:r>
            <a:r>
              <a:rPr lang="en-US" spc="-32" baseline="0" dirty="0">
                <a:solidFill>
                  <a:prstClr val="white"/>
                </a:solidFill>
                <a:cs typeface="Segoe UI" panose="020B0502040204020203" pitchFamily="34" charset="0"/>
              </a:rPr>
              <a:t> of these categories, </a:t>
            </a:r>
            <a:r>
              <a:rPr lang="en-US" spc="-32" dirty="0">
                <a:solidFill>
                  <a:prstClr val="white"/>
                </a:solidFill>
                <a:cs typeface="Segoe UI" panose="020B0502040204020203" pitchFamily="34" charset="0"/>
              </a:rPr>
              <a:t>Windows 10 Enterprise edition can benefit your organization in the following ways</a:t>
            </a:r>
            <a:r>
              <a:rPr lang="en-US" spc="-32" baseline="0" dirty="0">
                <a:solidFill>
                  <a:prstClr val="white"/>
                </a:solidFill>
                <a:cs typeface="Segoe UI" panose="020B0502040204020203" pitchFamily="34" charset="0"/>
              </a:rPr>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baseline="0" dirty="0">
                <a:solidFill>
                  <a:prstClr val="white"/>
                </a:solidFill>
                <a:cs typeface="Segoe UI" panose="020B0502040204020203" pitchFamily="34" charset="0"/>
              </a:rPr>
              <a:t>Increased security</a:t>
            </a:r>
            <a:r>
              <a:rPr lang="en-US" spc="-32" baseline="0" dirty="0">
                <a:solidFill>
                  <a:prstClr val="white"/>
                </a:solidFill>
                <a:cs typeface="Segoe UI" panose="020B0502040204020203" pitchFamily="34" charset="0"/>
              </a:rPr>
              <a:t>: Helps make sure sensitive data, identities, and devices are protected from cybersecurity threats, give employees the freedom and flexibility to access sensitive data on a variety of devices, and help ensure employees see highly-sensitive data only on a need-to-know basis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dirty="0">
                <a:solidFill>
                  <a:prstClr val="white"/>
                </a:solidFill>
                <a:cs typeface="Segoe UI" panose="020B0502040204020203" pitchFamily="34" charset="0"/>
              </a:rPr>
              <a:t>Simplified licensing</a:t>
            </a:r>
            <a:r>
              <a:rPr lang="en-US" spc="-32" baseline="0" dirty="0">
                <a:solidFill>
                  <a:prstClr val="white"/>
                </a:solidFill>
                <a:cs typeface="Segoe UI" panose="020B0502040204020203" pitchFamily="34" charset="0"/>
              </a:rPr>
              <a:t>: Lowers your up-front costs, eliminate the need for time-consuming device counting and audits, and make it easier to stay compliant with a subscription-based, per-user licensing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baseline="0" dirty="0">
                <a:solidFill>
                  <a:prstClr val="white"/>
                </a:solidFill>
                <a:cs typeface="Segoe UI" panose="020B0502040204020203" pitchFamily="34" charset="0"/>
              </a:rPr>
              <a:t>Partner-managed IT</a:t>
            </a:r>
            <a:r>
              <a:rPr lang="en-US" spc="-32" baseline="0" dirty="0">
                <a:solidFill>
                  <a:prstClr val="white"/>
                </a:solidFill>
                <a:cs typeface="Segoe UI" panose="020B0502040204020203" pitchFamily="34" charset="0"/>
              </a:rPr>
              <a:t>: Offloads the task of configuring and managing devices to a partner experienced in Windows and cloud deployments. Your partner will also help you develop a device security and management strategy that uses the unique features of Windows 10 Enterprise Subscription to meet the specific needs of your business. This makes Windows Enterprise Subscription ideal for small and medium organizations who have limited or no in-house IT. You’ll also be able to view subscriptions and usage for Windows Enterprise, as well as any other Microsoft cloud services you may have purchased, in your partner portal. </a:t>
            </a:r>
          </a:p>
          <a:p>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Now let’s take a</a:t>
            </a:r>
            <a:r>
              <a:rPr lang="en-US" baseline="0" dirty="0">
                <a:solidFill>
                  <a:srgbClr val="000000"/>
                </a:solidFill>
                <a:latin typeface="Calibri" panose="020F0502020204030204" pitchFamily="34" charset="0"/>
              </a:rPr>
              <a:t> deeper look at the types of customers and their users that can benefit from Windows 10 Enterprise</a:t>
            </a:r>
            <a:r>
              <a:rPr lang="en-US" dirty="0">
                <a:solidFill>
                  <a:srgbClr val="000000"/>
                </a:solidFill>
                <a:latin typeface="Calibri" panose="020F0502020204030204" pitchFamily="34" charset="0"/>
              </a:rPr>
              <a:t>.</a:t>
            </a:r>
          </a:p>
          <a:p>
            <a:pPr marL="0" indent="0" defTabSz="950292">
              <a:lnSpc>
                <a:spcPct val="113000"/>
              </a:lnSpc>
              <a:spcAft>
                <a:spcPts val="624"/>
              </a:spcAft>
              <a:buFont typeface="Arial" panose="020B0604020202020204" pitchFamily="34" charset="0"/>
              <a:buNone/>
            </a:pPr>
            <a:endParaRPr lang="en-US" spc="-32" dirty="0">
              <a:solidFill>
                <a:prstClr val="white"/>
              </a:solidFill>
              <a:cs typeface="Segoe UI" panose="020B0502040204020203" pitchFamily="34" charset="0"/>
            </a:endParaRPr>
          </a:p>
          <a:p>
            <a:pPr marL="0" indent="0" defTabSz="950292">
              <a:lnSpc>
                <a:spcPct val="113000"/>
              </a:lnSpc>
              <a:spcAft>
                <a:spcPts val="624"/>
              </a:spcAft>
              <a:buFont typeface="Arial" panose="020B0604020202020204" pitchFamily="34" charset="0"/>
              <a:buNone/>
            </a:pPr>
            <a:endParaRPr lang="en-US" spc="-32" dirty="0">
              <a:solidFill>
                <a:prstClr val="white"/>
              </a:solidFill>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spc="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pc="-32" dirty="0">
                <a:solidFill>
                  <a:prstClr val="white"/>
                </a:solidFill>
                <a:cs typeface="Segoe UI" panose="020B0502040204020203" pitchFamily="34" charset="0"/>
              </a:rPr>
              <a:t>If you</a:t>
            </a:r>
            <a:r>
              <a:rPr lang="en-US" spc="-32" baseline="0" dirty="0">
                <a:solidFill>
                  <a:prstClr val="white"/>
                </a:solidFill>
                <a:cs typeface="Segoe UI" panose="020B0502040204020203" pitchFamily="34" charset="0"/>
              </a:rPr>
              <a:t> fall into</a:t>
            </a:r>
            <a:r>
              <a:rPr lang="en-US" spc="-32" dirty="0">
                <a:solidFill>
                  <a:prstClr val="white"/>
                </a:solidFill>
                <a:cs typeface="Segoe UI" panose="020B0502040204020203" pitchFamily="34" charset="0"/>
              </a:rPr>
              <a:t> any</a:t>
            </a:r>
            <a:r>
              <a:rPr lang="en-US" spc="-32" baseline="0" dirty="0">
                <a:solidFill>
                  <a:prstClr val="white"/>
                </a:solidFill>
                <a:cs typeface="Segoe UI" panose="020B0502040204020203" pitchFamily="34" charset="0"/>
              </a:rPr>
              <a:t> of these categories, </a:t>
            </a:r>
            <a:r>
              <a:rPr lang="en-US" spc="-32" dirty="0">
                <a:solidFill>
                  <a:prstClr val="white"/>
                </a:solidFill>
                <a:cs typeface="Segoe UI" panose="020B0502040204020203" pitchFamily="34" charset="0"/>
              </a:rPr>
              <a:t>Windows 10 Enterprise edition benefits</a:t>
            </a:r>
            <a:r>
              <a:rPr lang="en-US" spc="-32" baseline="0" dirty="0">
                <a:solidFill>
                  <a:prstClr val="white"/>
                </a:solidFill>
                <a:cs typeface="Segoe UI" panose="020B0502040204020203" pitchFamily="34" charset="0"/>
              </a:rPr>
              <a:t> your business in 3 key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baseline="0" dirty="0">
                <a:solidFill>
                  <a:prstClr val="white"/>
                </a:solidFill>
                <a:cs typeface="Segoe UI" panose="020B0502040204020203" pitchFamily="34" charset="0"/>
              </a:rPr>
              <a:t>Increased security</a:t>
            </a:r>
            <a:r>
              <a:rPr lang="en-US" spc="-32" baseline="0" dirty="0">
                <a:solidFill>
                  <a:prstClr val="white"/>
                </a:solidFill>
                <a:cs typeface="Segoe UI" panose="020B0502040204020203" pitchFamily="34" charset="0"/>
              </a:rPr>
              <a:t>: help make sure sensitive data, identities, and devices are protected from cybersecurity threats, give employees the freedom and flexibility to access sensitive data on a variety of devices, and help ensure employees see highly-sensitive data only on a need-to-know basis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dirty="0">
                <a:solidFill>
                  <a:prstClr val="white"/>
                </a:solidFill>
                <a:cs typeface="Segoe UI" panose="020B0502040204020203" pitchFamily="34" charset="0"/>
              </a:rPr>
              <a:t>Simplified licensing</a:t>
            </a:r>
            <a:r>
              <a:rPr lang="en-US" spc="-32" baseline="0" dirty="0">
                <a:solidFill>
                  <a:prstClr val="white"/>
                </a:solidFill>
                <a:cs typeface="Segoe UI" panose="020B0502040204020203" pitchFamily="34" charset="0"/>
              </a:rPr>
              <a:t>: lower your up-front costs, eliminate the need for time-consuming device counting and audits, and make it easier to stay compliant with a subscription-based, per-user licensing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baseline="0" dirty="0">
                <a:solidFill>
                  <a:prstClr val="white"/>
                </a:solidFill>
                <a:cs typeface="Segoe UI" panose="020B0502040204020203" pitchFamily="34" charset="0"/>
              </a:rPr>
              <a:t>Partner-managed IT</a:t>
            </a:r>
            <a:r>
              <a:rPr lang="en-US" spc="-32" baseline="0" dirty="0">
                <a:solidFill>
                  <a:prstClr val="white"/>
                </a:solidFill>
                <a:cs typeface="Segoe UI" panose="020B0502040204020203" pitchFamily="34" charset="0"/>
              </a:rPr>
              <a:t>: offload the task of configuring and managing devices to a partner experienced in Windows and cloud deployments. Your partner will also help you develop a device security and management strategy that uses the unique features of Windows 10 Enterprise Subscription to meet the specific needs of your business. This makes Windows Enterprise Subscription ideal for SMBs who have limited or no in-house IT. You’ll also be able to view subscriptions and usage for Windows Enterprise, as well as any other Microsoft cloud services you may have purchased, in your partner portal.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pc="-32" baseline="0" dirty="0">
              <a:solidFill>
                <a:prstClr val="white"/>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800" b="0" i="0" u="none" strike="noStrike" kern="0" cap="none" spc="0" normalizeH="0" baseline="0" noProof="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37898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Calibri" panose="020F0502020204030204" pitchFamily="34" charset="0"/>
              </a:rPr>
              <a:t>Key takeaway:</a:t>
            </a:r>
          </a:p>
          <a:p>
            <a:r>
              <a:rPr lang="en-US" baseline="0" dirty="0">
                <a:solidFill>
                  <a:srgbClr val="000000"/>
                </a:solidFill>
                <a:latin typeface="Calibri" panose="020F0502020204030204" pitchFamily="34" charset="0"/>
              </a:rPr>
              <a:t>The Managed User Experience feature is a set of Windows 10 Enterprise edition features and corresponding settings that you can use to manage user experience. </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r>
              <a:rPr lang="en-US" dirty="0">
                <a:latin typeface="Calibri" panose="020F0502020204030204" pitchFamily="34" charset="0"/>
              </a:rPr>
              <a:t>Review the text</a:t>
            </a:r>
            <a:r>
              <a:rPr lang="en-US" baseline="0" dirty="0">
                <a:latin typeface="Calibri" panose="020F0502020204030204" pitchFamily="34" charset="0"/>
              </a:rPr>
              <a:t> in the slide. </a:t>
            </a:r>
          </a:p>
          <a:p>
            <a:endParaRPr lang="en-US" b="1" dirty="0">
              <a:latin typeface="Calibri" panose="020F0502020204030204" pitchFamily="34" charset="0"/>
            </a:endParaRPr>
          </a:p>
          <a:p>
            <a:r>
              <a:rPr lang="en-US" dirty="0">
                <a:latin typeface="Calibri" panose="020F0502020204030204" pitchFamily="34" charset="0"/>
              </a:rPr>
              <a:t>For more information on each corresponding</a:t>
            </a:r>
            <a:r>
              <a:rPr lang="en-US" baseline="0" dirty="0">
                <a:latin typeface="Calibri" panose="020F0502020204030204" pitchFamily="34" charset="0"/>
              </a:rPr>
              <a:t> topic, see the following resources:</a:t>
            </a:r>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3"/>
              </a:rPr>
              <a:t>Customize Windows 10 Start and taskbar with Group Policy</a:t>
            </a:r>
            <a:endParaRPr lang="en-US" sz="1200" u="sng"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4"/>
              </a:rPr>
              <a:t>Unbranded Boot</a:t>
            </a:r>
            <a:endParaRPr lang="en-US" sz="1200" u="sng"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5"/>
              </a:rPr>
              <a:t>Custom Logon</a:t>
            </a:r>
            <a:endParaRPr lang="en-US" sz="1200" u="sng"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6"/>
              </a:rPr>
              <a:t>Shell Launcher</a:t>
            </a:r>
            <a:endParaRPr lang="en-US" sz="1200" u="sng"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7"/>
              </a:rPr>
              <a:t>Keyboard Filter</a:t>
            </a:r>
            <a:endParaRPr lang="en-US" sz="1200" u="sng"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u="sng" kern="1200" dirty="0">
                <a:solidFill>
                  <a:schemeClr val="tx1"/>
                </a:solidFill>
                <a:effectLst/>
                <a:latin typeface="+mn-lt"/>
                <a:ea typeface="+mn-ea"/>
                <a:cs typeface="+mn-cs"/>
                <a:hlinkClick r:id="rId8"/>
              </a:rPr>
              <a:t>Unified Write Filter</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Now let’s look at what your users will experience when we assign a Windows 10 Enterprise E3 license to them.</a:t>
            </a:r>
          </a:p>
          <a:p>
            <a:endParaRPr lang="en-US" b="1" dirty="0"/>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19D52-2A50-4D02-A63D-14D6511B3B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975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Lets talk about what are</a:t>
            </a:r>
            <a:r>
              <a:rPr lang="en-US" baseline="0" dirty="0">
                <a:latin typeface="Calibri" panose="020F0502020204030204" pitchFamily="34" charset="0"/>
              </a:rPr>
              <a:t> the next actions to take and answer any of your questions</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pPr marL="0" indent="0">
              <a:buFont typeface="Arial" panose="020B0604020202020204" pitchFamily="34" charset="0"/>
              <a:buNone/>
            </a:pPr>
            <a:r>
              <a:rPr lang="en-US" dirty="0"/>
              <a:t>Let’s talk about call</a:t>
            </a:r>
            <a:r>
              <a:rPr lang="en-US" baseline="0" dirty="0"/>
              <a:t> to action items and answer questions.</a:t>
            </a:r>
            <a:endParaRPr lang="en-US" dirty="0"/>
          </a:p>
          <a:p>
            <a:endParaRPr lang="en-US" b="1"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So</a:t>
            </a:r>
            <a:r>
              <a:rPr lang="en-US" baseline="0" dirty="0">
                <a:solidFill>
                  <a:srgbClr val="000000"/>
                </a:solidFill>
                <a:latin typeface="Calibri" panose="020F0502020204030204" pitchFamily="34" charset="0"/>
              </a:rPr>
              <a:t> what are the next steps?</a:t>
            </a:r>
            <a:endParaRPr lang="en-US" dirty="0">
              <a:solidFill>
                <a:srgbClr val="000000"/>
              </a:solidFill>
              <a:latin typeface="Calibri" panose="020F0502020204030204" pitchFamily="34" charset="0"/>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42</a:t>
            </a:fld>
            <a:endParaRPr lang="en-US"/>
          </a:p>
        </p:txBody>
      </p:sp>
    </p:spTree>
    <p:extLst>
      <p:ext uri="{BB962C8B-B14F-4D97-AF65-F5344CB8AC3E}">
        <p14:creationId xmlns:p14="http://schemas.microsoft.com/office/powerpoint/2010/main" val="604220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Try out the Windows 10 Enterprise E3</a:t>
            </a:r>
            <a:r>
              <a:rPr lang="en-US" baseline="0" dirty="0">
                <a:latin typeface="Calibri" panose="020F0502020204030204" pitchFamily="34" charset="0"/>
              </a:rPr>
              <a:t> in Cloud Solution Provider program</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Review the technical documentation</a:t>
            </a:r>
            <a:r>
              <a:rPr lang="en-US" baseline="0" dirty="0">
                <a:latin typeface="Calibri" panose="020F0502020204030204" pitchFamily="34" charset="0"/>
              </a:rPr>
              <a:t> and other resources on the </a:t>
            </a:r>
            <a:r>
              <a:rPr lang="en-US" sz="1200" u="sng" kern="1200" dirty="0">
                <a:solidFill>
                  <a:schemeClr val="tx1"/>
                </a:solidFill>
                <a:effectLst/>
                <a:latin typeface="+mn-lt"/>
                <a:ea typeface="+mn-ea"/>
                <a:cs typeface="+mn-cs"/>
                <a:hlinkClick r:id="rId3"/>
              </a:rPr>
              <a:t>Microsoft Partner Network Portal</a:t>
            </a:r>
            <a:r>
              <a:rPr lang="en-US" sz="1200" u="sng" kern="1200" dirty="0">
                <a:solidFill>
                  <a:schemeClr val="tx1"/>
                </a:solidFill>
                <a:effectLst/>
                <a:latin typeface="+mn-lt"/>
                <a:ea typeface="+mn-ea"/>
                <a:cs typeface="+mn-cs"/>
              </a:rPr>
              <a:t>.</a:t>
            </a:r>
          </a:p>
          <a:p>
            <a:pPr marL="171450" indent="-171450">
              <a:buFont typeface="Arial" panose="020B0604020202020204" pitchFamily="34" charset="0"/>
              <a:buChar char="•"/>
            </a:pPr>
            <a:r>
              <a:rPr lang="en-US" dirty="0"/>
              <a:t>Attend a Windows 10 Tech Series event.</a:t>
            </a:r>
            <a:r>
              <a:rPr lang="en-US" baseline="0" dirty="0"/>
              <a:t> Contact your Microsoft Partner Sales Executive for further information regarding events scheduled in your area.</a:t>
            </a:r>
          </a:p>
          <a:p>
            <a:pPr marL="171450" indent="-171450">
              <a:buFont typeface="Arial" panose="020B0604020202020204" pitchFamily="34" charset="0"/>
              <a:buChar char="•"/>
            </a:pPr>
            <a:r>
              <a:rPr lang="en-US" baseline="0" dirty="0"/>
              <a:t>Complete Windows 10 Enterprise sales training on </a:t>
            </a:r>
            <a:r>
              <a:rPr lang="en-US" sz="1200" u="sng" kern="1200" dirty="0">
                <a:solidFill>
                  <a:schemeClr val="tx1"/>
                </a:solidFill>
                <a:effectLst/>
                <a:latin typeface="+mn-lt"/>
                <a:ea typeface="+mn-ea"/>
                <a:cs typeface="+mn-cs"/>
                <a:hlinkClick r:id="rId4"/>
              </a:rPr>
              <a:t>Windows Drumbeat</a:t>
            </a:r>
            <a:r>
              <a:rPr lang="en-US" sz="1200" u="sng" kern="1200" dirty="0">
                <a:solidFill>
                  <a:schemeClr val="tx1"/>
                </a:solidFill>
                <a:effectLst/>
                <a:latin typeface="+mn-lt"/>
                <a:ea typeface="+mn-ea"/>
                <a:cs typeface="+mn-cs"/>
              </a:rPr>
              <a:t>.</a:t>
            </a:r>
            <a:endParaRPr lang="en-US" dirty="0"/>
          </a:p>
          <a:p>
            <a:endParaRPr lang="en-US" dirty="0">
              <a:latin typeface="Calibri" panose="020F0502020204030204" pitchFamily="34" charset="0"/>
            </a:endParaRPr>
          </a:p>
          <a:p>
            <a:r>
              <a:rPr lang="en-US" b="1" dirty="0">
                <a:latin typeface="Calibri" panose="020F0502020204030204" pitchFamily="34" charset="0"/>
              </a:rPr>
              <a:t>Transition sentence:</a:t>
            </a:r>
          </a:p>
          <a:p>
            <a:r>
              <a:rPr lang="en-US" dirty="0">
                <a:latin typeface="Calibri" panose="020F0502020204030204" pitchFamily="34" charset="0"/>
              </a:rPr>
              <a:t>Do you have</a:t>
            </a:r>
            <a:r>
              <a:rPr lang="en-US" baseline="0" dirty="0">
                <a:latin typeface="Calibri" panose="020F0502020204030204" pitchFamily="34" charset="0"/>
              </a:rPr>
              <a:t> </a:t>
            </a:r>
            <a:r>
              <a:rPr lang="en-US" baseline="0">
                <a:latin typeface="Calibri" panose="020F0502020204030204" pitchFamily="34" charset="0"/>
              </a:rPr>
              <a:t>any questions?</a:t>
            </a:r>
            <a:endParaRPr lang="en-US" dirty="0">
              <a:latin typeface="Calibri" panose="020F0502020204030204" pitchFamily="34" charset="0"/>
            </a:endParaRPr>
          </a:p>
          <a:p>
            <a:endParaRPr lang="en-US" dirty="0">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419D52-2A50-4D02-A63D-14D6511B3B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9024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9/5/2016 7:19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Windows 10 Enterprise E3 gives you the most secure edition of Windows 10, with a flexible, affordable subscription, that is managed by your trusted partner.</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indent="-171450">
              <a:buFont typeface="Arial" panose="020B0604020202020204" pitchFamily="34" charset="0"/>
              <a:buChar char="•"/>
            </a:pPr>
            <a:r>
              <a:rPr lang="en-US" b="1" dirty="0">
                <a:latin typeface="Calibri" panose="020F0502020204030204" pitchFamily="34" charset="0"/>
              </a:rPr>
              <a:t>Credential Guard</a:t>
            </a:r>
            <a:r>
              <a:rPr lang="en-US" dirty="0">
                <a:latin typeface="Calibri" panose="020F0502020204030204" pitchFamily="34" charset="0"/>
              </a:rPr>
              <a:t>. </a:t>
            </a:r>
            <a:r>
              <a:rPr lang="en-US" dirty="0"/>
              <a:t>This feature uses virtualization-based security to protect security secrets (e.g., NTLM password hashes, Kerberos Ticket Granting Tickets) so that only privileged system software can access them. This helps prevent Pass-the-Hash or Pass-the-Ticket attacks.</a:t>
            </a:r>
          </a:p>
          <a:p>
            <a:pPr lvl="1"/>
            <a:r>
              <a:rPr lang="en-US" dirty="0"/>
              <a:t>Credential Guard has the following features:</a:t>
            </a:r>
          </a:p>
          <a:p>
            <a:pPr marL="628650" lvl="1" indent="-171450">
              <a:buFont typeface="Arial" panose="020B0604020202020204" pitchFamily="34" charset="0"/>
              <a:buChar char="•"/>
            </a:pPr>
            <a:r>
              <a:rPr lang="en-US" b="1" dirty="0"/>
              <a:t>Hardware-level security</a:t>
            </a:r>
            <a:r>
              <a:rPr lang="en-US" dirty="0"/>
              <a:t>. Credential Guard uses hardware platform security features (such as Secure Boot and virtualization) to help protect derived domain credentials and other secrets.</a:t>
            </a:r>
          </a:p>
          <a:p>
            <a:pPr marL="628650" lvl="1" indent="-171450">
              <a:buFont typeface="Arial" panose="020B0604020202020204" pitchFamily="34" charset="0"/>
              <a:buChar char="•"/>
            </a:pPr>
            <a:r>
              <a:rPr lang="en-US" b="1" dirty="0"/>
              <a:t>Virtualization-based security</a:t>
            </a:r>
            <a:r>
              <a:rPr lang="en-US" dirty="0"/>
              <a:t>. Windows services that access derived domain credentials and other secrets run in a virtualized, protected environment that is isolated.</a:t>
            </a:r>
          </a:p>
          <a:p>
            <a:pPr marL="628650" lvl="1" indent="-171450">
              <a:buFont typeface="Arial" panose="020B0604020202020204" pitchFamily="34" charset="0"/>
              <a:buChar char="•"/>
            </a:pPr>
            <a:r>
              <a:rPr lang="en-US" b="1" dirty="0"/>
              <a:t>Improved protection against persistent threats</a:t>
            </a:r>
            <a:r>
              <a:rPr lang="en-US" dirty="0"/>
              <a:t>. Credential Guard works with other technologies (e.g., Device Guard) to help proved further protection against attacks, no matter how persistent. </a:t>
            </a:r>
          </a:p>
          <a:p>
            <a:pPr marL="628650" lvl="1" indent="-171450">
              <a:buFont typeface="Arial" panose="020B0604020202020204" pitchFamily="34" charset="0"/>
              <a:buChar char="•"/>
            </a:pPr>
            <a:r>
              <a:rPr lang="en-US" b="1" dirty="0"/>
              <a:t>Improved manageability</a:t>
            </a:r>
            <a:r>
              <a:rPr lang="en-US" dirty="0"/>
              <a:t>. Credential Guard can be managed through Group Policy, Windows Management Instrumentation (WMI), or Windows PowerShell.</a:t>
            </a:r>
          </a:p>
          <a:p>
            <a:pPr lvl="1"/>
            <a:r>
              <a:rPr lang="en-US" dirty="0"/>
              <a:t>For more information, see </a:t>
            </a:r>
            <a:r>
              <a:rPr lang="en-US" u="sng" dirty="0">
                <a:hlinkClick r:id="rId3"/>
              </a:rPr>
              <a:t>Protect derived domain credentials with Credential Guard</a:t>
            </a:r>
            <a:r>
              <a:rPr lang="en-US" dirty="0"/>
              <a:t>.</a:t>
            </a:r>
            <a:endParaRPr lang="en-US" dirty="0">
              <a:latin typeface="Calibri" panose="020F0502020204030204" pitchFamily="34" charset="0"/>
            </a:endParaRPr>
          </a:p>
          <a:p>
            <a:endParaRPr lang="en-US" b="1" dirty="0">
              <a:latin typeface="Calibri" panose="020F0502020204030204" pitchFamily="34" charset="0"/>
            </a:endParaRPr>
          </a:p>
          <a:p>
            <a:pPr marL="171450" indent="-171450">
              <a:buFont typeface="Arial" panose="020B0604020202020204" pitchFamily="34" charset="0"/>
              <a:buChar char="•"/>
            </a:pPr>
            <a:r>
              <a:rPr lang="en-US" b="1" dirty="0">
                <a:latin typeface="Calibri" panose="020F0502020204030204" pitchFamily="34" charset="0"/>
              </a:rPr>
              <a:t>Device Guard</a:t>
            </a:r>
            <a:r>
              <a:rPr lang="en-US" dirty="0">
                <a:latin typeface="Calibri" panose="020F0502020204030204" pitchFamily="34" charset="0"/>
              </a:rPr>
              <a:t>. </a:t>
            </a:r>
            <a:r>
              <a:rPr lang="en-US" dirty="0"/>
              <a:t>This feature is a combination of hardware and software security features that allows only trusted applications to run on a device. This means that even if an attacker manages to get control of the Windows kernel, he or she will be much less likely to run executable code after the computer restarts. Device Guard uses virtualization-based security in Windows 10 Enterprise to isolate the Code Integrity service from the Windows kernel itself, which lets the service use signatures defined by customer-defined policies to help determine which code is trustworthy. </a:t>
            </a:r>
          </a:p>
          <a:p>
            <a:pPr lvl="1"/>
            <a:r>
              <a:rPr lang="en-US" dirty="0"/>
              <a:t>Device Guard does the following:</a:t>
            </a:r>
          </a:p>
          <a:p>
            <a:pPr marL="628650" lvl="1" indent="-171450">
              <a:buFont typeface="Arial" panose="020B0604020202020204" pitchFamily="34" charset="0"/>
              <a:buChar char="•"/>
            </a:pPr>
            <a:r>
              <a:rPr lang="en-US" dirty="0"/>
              <a:t>Helps eliminate malware</a:t>
            </a:r>
          </a:p>
          <a:p>
            <a:pPr marL="628650" lvl="1" indent="-171450">
              <a:buFont typeface="Arial" panose="020B0604020202020204" pitchFamily="34" charset="0"/>
              <a:buChar char="•"/>
            </a:pPr>
            <a:r>
              <a:rPr lang="en-US" dirty="0"/>
              <a:t>Helps protect the Windows system core from vulnerability and zero-day exploits</a:t>
            </a:r>
          </a:p>
          <a:p>
            <a:pPr marL="628650" lvl="1" indent="-171450">
              <a:buFont typeface="Arial" panose="020B0604020202020204" pitchFamily="34" charset="0"/>
              <a:buChar char="•"/>
            </a:pPr>
            <a:r>
              <a:rPr lang="en-US" dirty="0"/>
              <a:t>Runs only those apps trusted by the customer</a:t>
            </a:r>
          </a:p>
          <a:p>
            <a:pPr lvl="1"/>
            <a:r>
              <a:rPr lang="en-US" dirty="0"/>
              <a:t>For more information, see </a:t>
            </a:r>
            <a:r>
              <a:rPr lang="en-US" u="sng" dirty="0">
                <a:hlinkClick r:id="rId4"/>
              </a:rPr>
              <a:t>Device Guard overview</a:t>
            </a:r>
            <a:r>
              <a:rPr lang="en-US" dirty="0"/>
              <a:t>.</a:t>
            </a:r>
            <a:endParaRPr lang="en-US" dirty="0">
              <a:latin typeface="Calibri" panose="020F0502020204030204" pitchFamily="34" charset="0"/>
            </a:endParaRPr>
          </a:p>
          <a:p>
            <a:endParaRPr lang="en-US" dirty="0">
              <a:latin typeface="Calibri" panose="020F0502020204030204" pitchFamily="34" charset="0"/>
            </a:endParaRPr>
          </a:p>
          <a:p>
            <a:pPr marL="171450" indent="-171450">
              <a:buFont typeface="Arial" panose="020B0604020202020204" pitchFamily="34" charset="0"/>
              <a:buChar char="•"/>
            </a:pPr>
            <a:r>
              <a:rPr lang="en-US" b="1" dirty="0">
                <a:latin typeface="Calibri" panose="020F0502020204030204" pitchFamily="34" charset="0"/>
              </a:rPr>
              <a:t>AppLocker</a:t>
            </a:r>
            <a:r>
              <a:rPr lang="en-US" dirty="0">
                <a:latin typeface="Calibri" panose="020F0502020204030204" pitchFamily="34" charset="0"/>
              </a:rPr>
              <a:t>. </a:t>
            </a:r>
            <a:r>
              <a:rPr lang="en-US" dirty="0"/>
              <a:t>This feature helps IT pros determine which applications and files users can run on a device (also known as “whitelisting”). The applications and files that can be managed include executable files, scripts, Windows Installer files, dynamic-link libraries (DLLs), packaged apps, and packaged app installers. For more information, see </a:t>
            </a:r>
            <a:r>
              <a:rPr lang="en-US" u="sng" dirty="0">
                <a:hlinkClick r:id="rId5"/>
              </a:rPr>
              <a:t>AppLocker</a:t>
            </a:r>
            <a:r>
              <a:rPr lang="en-US" dirty="0"/>
              <a:t>.</a:t>
            </a:r>
          </a:p>
          <a:p>
            <a:pPr marL="171450" indent="-171450">
              <a:buFont typeface="Arial" panose="020B0604020202020204" pitchFamily="34" charset="0"/>
              <a:buChar char="•"/>
            </a:pPr>
            <a:r>
              <a:rPr lang="en-US" b="1" dirty="0">
                <a:latin typeface="Calibri" panose="020F0502020204030204" pitchFamily="34" charset="0"/>
              </a:rPr>
              <a:t>Microsoft Application Virtualization (App-V)</a:t>
            </a:r>
            <a:r>
              <a:rPr lang="en-US" dirty="0">
                <a:latin typeface="Calibri" panose="020F0502020204030204" pitchFamily="34" charset="0"/>
              </a:rPr>
              <a:t>. </a:t>
            </a:r>
            <a:r>
              <a:rPr lang="en-US" dirty="0"/>
              <a:t>This feature makes applications available to end users without installing the applications directly on users’ devices. App-V transforms applications into centrally managed services that are never installed and don't conflict with other applications. This feature also helps ensure that applications are kept current with the latest security updates. For more information, see </a:t>
            </a:r>
            <a:r>
              <a:rPr lang="en-US" u="sng" dirty="0">
                <a:hlinkClick r:id="rId6"/>
              </a:rPr>
              <a:t>Application Virtualization</a:t>
            </a:r>
            <a:r>
              <a:rPr lang="en-US" dirty="0"/>
              <a:t>.</a:t>
            </a:r>
          </a:p>
          <a:p>
            <a:pPr marL="171450" indent="-171450">
              <a:buFont typeface="Arial" panose="020B0604020202020204" pitchFamily="34" charset="0"/>
              <a:buChar char="•"/>
            </a:pPr>
            <a:r>
              <a:rPr lang="en-US" b="1" dirty="0">
                <a:latin typeface="Calibri" panose="020F0502020204030204" pitchFamily="34" charset="0"/>
              </a:rPr>
              <a:t>Managed User Experience</a:t>
            </a:r>
            <a:r>
              <a:rPr lang="en-US" dirty="0">
                <a:latin typeface="Calibri" panose="020F0502020204030204" pitchFamily="34" charset="0"/>
              </a:rPr>
              <a:t>. </a:t>
            </a:r>
            <a:r>
              <a:rPr lang="en-US" dirty="0"/>
              <a:t>This feature helps customize and lock down the user interface of a Windows device to restrict the device to performing a specific task, such as acting as a check-in kiosk at an airport. For example, you can:</a:t>
            </a:r>
          </a:p>
          <a:p>
            <a:pPr marL="628650" lvl="1" indent="-171450">
              <a:buFont typeface="Arial" panose="020B0604020202020204" pitchFamily="34" charset="0"/>
              <a:buChar char="•"/>
            </a:pPr>
            <a:r>
              <a:rPr lang="en-US" dirty="0"/>
              <a:t>Protect a device from write operations: using Unified Write Filter (UWF), you can intercept all write attempts to a protected volume and redirect them to a virtual overlay instead. You can also specify any files, directories, and registry keys that should not be filtered.</a:t>
            </a:r>
          </a:p>
          <a:p>
            <a:pPr marL="628650" lvl="1" indent="-171450">
              <a:buFont typeface="Arial" panose="020B0604020202020204" pitchFamily="34" charset="0"/>
              <a:buChar char="•"/>
            </a:pPr>
            <a:r>
              <a:rPr lang="en-US" dirty="0"/>
              <a:t>Control the start screen layout and access to USB devices</a:t>
            </a:r>
          </a:p>
          <a:p>
            <a:pPr marL="628650" lvl="1" indent="-171450">
              <a:buFont typeface="Arial" panose="020B0604020202020204" pitchFamily="34" charset="0"/>
              <a:buChar char="•"/>
            </a:pPr>
            <a:r>
              <a:rPr lang="en-US" dirty="0"/>
              <a:t>Automatically boot to a Classic Windows app: using Shell Launcher in Windows 10, you can launch Classic Windows apps as a custom shell to create a dedicated device and app experience. You also gain flexibility and control by using multiple shells for different user groups.</a:t>
            </a:r>
          </a:p>
          <a:p>
            <a:pPr marL="628650" lvl="1" indent="-171450">
              <a:buFont typeface="Arial" panose="020B0604020202020204" pitchFamily="34" charset="0"/>
              <a:buChar char="•"/>
            </a:pPr>
            <a:r>
              <a:rPr lang="en-US" dirty="0"/>
              <a:t>Automatically boot to a Universal Windows app: using the Assigned Access setting, you can restrict a specific standard account to using only one Windows Store app. For example, you can restrict customers at your business to using only one app so your PC acts like a kiosk.</a:t>
            </a: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Now let’s take a</a:t>
            </a:r>
            <a:r>
              <a:rPr lang="en-US" baseline="0" dirty="0">
                <a:solidFill>
                  <a:srgbClr val="000000"/>
                </a:solidFill>
                <a:latin typeface="Calibri" panose="020F0502020204030204" pitchFamily="34" charset="0"/>
              </a:rPr>
              <a:t> deeper look at the types of customers and their users that can benefit from Windows 10 Enterprise</a:t>
            </a:r>
            <a:r>
              <a:rPr lang="en-US" dirty="0">
                <a:solidFill>
                  <a:srgbClr val="000000"/>
                </a:solidFill>
                <a:latin typeface="Calibri" panose="020F0502020204030204" pitchFamily="34" charset="0"/>
              </a:rPr>
              <a:t>.</a:t>
            </a:r>
          </a:p>
          <a:p>
            <a:endParaRPr lang="en-US" b="1" dirty="0"/>
          </a:p>
        </p:txBody>
      </p:sp>
      <p:sp>
        <p:nvSpPr>
          <p:cNvPr id="4" name="Slide Number Placeholder 3"/>
          <p:cNvSpPr>
            <a:spLocks noGrp="1"/>
          </p:cNvSpPr>
          <p:nvPr>
            <p:ph type="sldNum" sz="quarter" idx="10"/>
          </p:nvPr>
        </p:nvSpPr>
        <p:spPr/>
        <p:txBody>
          <a:bodyPr/>
          <a:lstStyle/>
          <a:p>
            <a:pPr>
              <a:defRPr/>
            </a:pPr>
            <a:fld id="{76419D52-2A50-4D02-A63D-14D6511B3BA0}"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41150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Windows 10 Enterprise E3 gives you the most secure edition of Windows 10, with a flexible, affordable subscription, that is managed by your trusted partner.</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r>
              <a:rPr lang="en-US" dirty="0">
                <a:latin typeface="Calibri" panose="020F0502020204030204" pitchFamily="34" charset="0"/>
              </a:rPr>
              <a:t>The following </a:t>
            </a:r>
            <a:r>
              <a:rPr lang="en-US" baseline="0" dirty="0">
                <a:latin typeface="Calibri" panose="020F0502020204030204" pitchFamily="34" charset="0"/>
              </a:rPr>
              <a:t>users are just some of the users that can benefit from Windows 10 Enterprise edition:</a:t>
            </a:r>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Users that access,</a:t>
            </a:r>
            <a:r>
              <a:rPr lang="en-US" baseline="0" dirty="0">
                <a:latin typeface="Calibri" panose="020F0502020204030204" pitchFamily="34" charset="0"/>
              </a:rPr>
              <a:t> process, or store highly-sensitive data</a:t>
            </a:r>
            <a:r>
              <a:rPr lang="en-US" dirty="0">
                <a:latin typeface="Calibri" panose="020F0502020204030204" pitchFamily="34" charset="0"/>
              </a:rPr>
              <a:t>.</a:t>
            </a:r>
          </a:p>
          <a:p>
            <a:pPr marL="171450" indent="-171450">
              <a:buFont typeface="Arial" panose="020B0604020202020204" pitchFamily="34" charset="0"/>
              <a:buChar char="•"/>
            </a:pPr>
            <a:r>
              <a:rPr lang="en-US" dirty="0">
                <a:latin typeface="Calibri" panose="020F0502020204030204" pitchFamily="34" charset="0"/>
              </a:rPr>
              <a:t>Users that work in regulated industries,</a:t>
            </a:r>
            <a:r>
              <a:rPr lang="en-US" baseline="0" dirty="0">
                <a:latin typeface="Calibri" panose="020F0502020204030204" pitchFamily="34" charset="0"/>
              </a:rPr>
              <a:t> including publicly listed companies.</a:t>
            </a:r>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Users that develop</a:t>
            </a:r>
            <a:r>
              <a:rPr lang="en-US" baseline="0" dirty="0">
                <a:latin typeface="Calibri" panose="020F0502020204030204" pitchFamily="34" charset="0"/>
              </a:rPr>
              <a:t> in house software or are a part of IP development</a:t>
            </a:r>
            <a:r>
              <a:rPr lang="en-US" dirty="0">
                <a:latin typeface="Calibri" panose="020F0502020204030204" pitchFamily="34" charset="0"/>
              </a:rPr>
              <a:t>.</a:t>
            </a:r>
          </a:p>
          <a:p>
            <a:pPr marL="0" indent="0">
              <a:buFont typeface="Arial" panose="020B0604020202020204" pitchFamily="34" charset="0"/>
              <a:buNone/>
            </a:pPr>
            <a:endParaRPr lang="en-US" spc="-32" baseline="0" dirty="0">
              <a:solidFill>
                <a:prstClr val="white"/>
              </a:solidFill>
              <a:cs typeface="Segoe UI" panose="020B0502040204020203" pitchFamily="34" charset="0"/>
            </a:endParaRPr>
          </a:p>
          <a:p>
            <a:pPr marL="0" indent="0">
              <a:buFont typeface="Arial" panose="020B0604020202020204" pitchFamily="34" charset="0"/>
              <a:buNone/>
            </a:pPr>
            <a:r>
              <a:rPr lang="en-US" spc="-32" baseline="0" dirty="0">
                <a:solidFill>
                  <a:prstClr val="white"/>
                </a:solidFill>
                <a:cs typeface="Segoe UI" panose="020B0502040204020203" pitchFamily="34" charset="0"/>
              </a:rPr>
              <a:t>The following are some examples of small and medium-size business categories that could benefit from the Windows 10 Enterprise edition : </a:t>
            </a:r>
          </a:p>
          <a:p>
            <a:pPr marL="0" indent="0">
              <a:buFont typeface="Arial" panose="020B0604020202020204" pitchFamily="34" charset="0"/>
              <a:buNone/>
            </a:pPr>
            <a:r>
              <a:rPr lang="en-US" b="1" spc="-32" baseline="0" dirty="0">
                <a:solidFill>
                  <a:prstClr val="white"/>
                </a:solidFill>
                <a:cs typeface="Segoe UI" panose="020B0502040204020203" pitchFamily="34" charset="0"/>
              </a:rPr>
              <a:t>Healthcare:</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Physician’s practice			</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Physical therapy clinic</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Biotech startup</a:t>
            </a:r>
          </a:p>
          <a:p>
            <a:pPr marL="0" indent="0">
              <a:buFont typeface="Arial" panose="020B0604020202020204" pitchFamily="34" charset="0"/>
              <a:buNone/>
            </a:pPr>
            <a:r>
              <a:rPr lang="en-US" b="1" spc="-32" baseline="0" dirty="0">
                <a:solidFill>
                  <a:prstClr val="white"/>
                </a:solidFill>
                <a:cs typeface="Segoe UI" panose="020B0502040204020203" pitchFamily="34" charset="0"/>
              </a:rPr>
              <a:t>Retail: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Local drugstore chain</a:t>
            </a:r>
          </a:p>
          <a:p>
            <a:pPr marL="0" indent="0">
              <a:buFont typeface="Arial" panose="020B0604020202020204" pitchFamily="34" charset="0"/>
              <a:buNone/>
            </a:pPr>
            <a:r>
              <a:rPr lang="en-US" b="1" spc="-32" baseline="0" dirty="0">
                <a:solidFill>
                  <a:prstClr val="white"/>
                </a:solidFill>
                <a:cs typeface="Segoe UI" panose="020B0502040204020203" pitchFamily="34" charset="0"/>
              </a:rPr>
              <a:t>Financial/Professional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Investment advisory firm</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Legal firm</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Insurance agency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spc="-32" baseline="0" dirty="0">
                <a:solidFill>
                  <a:prstClr val="white"/>
                </a:solidFill>
                <a:cs typeface="Segoe UI" panose="020B0502040204020203" pitchFamily="34" charset="0"/>
              </a:rPr>
              <a:t>Manufacturing: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Small food manufacturing company</a:t>
            </a:r>
          </a:p>
          <a:p>
            <a:pPr marL="171450" indent="-171450">
              <a:buFont typeface="Arial" panose="020B0604020202020204" pitchFamily="34" charset="0"/>
              <a:buChar char="•"/>
            </a:pP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Now let’s take a look at what preparations need</a:t>
            </a:r>
            <a:r>
              <a:rPr lang="en-US" baseline="0" dirty="0">
                <a:solidFill>
                  <a:srgbClr val="000000"/>
                </a:solidFill>
                <a:latin typeface="Calibri" panose="020F0502020204030204" pitchFamily="34" charset="0"/>
              </a:rPr>
              <a:t> to be made at the customer prior to deploying Windows 10 Enterprise in their environment</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76419D52-2A50-4D02-A63D-14D6511B3BA0}"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742442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There are some preparation tasks that need to be performed</a:t>
            </a:r>
            <a:r>
              <a:rPr lang="en-US" baseline="0" dirty="0">
                <a:latin typeface="Calibri" panose="020F0502020204030204" pitchFamily="34" charset="0"/>
              </a:rPr>
              <a:t> prior to deploying Windows 10 Enterprise E3 licenses at a customer</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r>
              <a:rPr lang="en-US" dirty="0">
                <a:latin typeface="Calibri" panose="020F0502020204030204" pitchFamily="34" charset="0"/>
              </a:rPr>
              <a:t>In</a:t>
            </a:r>
            <a:r>
              <a:rPr lang="en-US" baseline="0" dirty="0">
                <a:latin typeface="Calibri" panose="020F0502020204030204" pitchFamily="34" charset="0"/>
              </a:rPr>
              <a:t> this section, we will identify some preparation tasks that need to be performed prior to deploying Windows 10 Enterprise E3 licenses.</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endParaRPr lang="en-US" b="1"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First, lets let’s take a look at how to provision the user</a:t>
            </a:r>
            <a:r>
              <a:rPr lang="en-US" baseline="0" dirty="0">
                <a:solidFill>
                  <a:srgbClr val="000000"/>
                </a:solidFill>
                <a:latin typeface="Calibri" panose="020F0502020204030204" pitchFamily="34" charset="0"/>
              </a:rPr>
              <a:t> accounts in Office 365/Azure AD</a:t>
            </a:r>
            <a:r>
              <a:rPr lang="en-US" dirty="0">
                <a:solidFill>
                  <a:srgbClr val="000000"/>
                </a:solidFill>
                <a:latin typeface="Calibri" panose="020F050202020403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8</a:t>
            </a:fld>
            <a:endParaRPr lang="en-US"/>
          </a:p>
        </p:txBody>
      </p:sp>
    </p:spTree>
    <p:extLst>
      <p:ext uri="{BB962C8B-B14F-4D97-AF65-F5344CB8AC3E}">
        <p14:creationId xmlns:p14="http://schemas.microsoft.com/office/powerpoint/2010/main" val="2631764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r>
              <a:rPr lang="en-US" dirty="0">
                <a:latin typeface="Calibri" panose="020F0502020204030204" pitchFamily="34" charset="0"/>
              </a:rPr>
              <a:t>Ultimately, the</a:t>
            </a:r>
            <a:r>
              <a:rPr lang="en-US" baseline="0" dirty="0">
                <a:latin typeface="Calibri" panose="020F0502020204030204" pitchFamily="34" charset="0"/>
              </a:rPr>
              <a:t> customer’s user and group accounts need to be provisioned in Office 365/Azure Ad</a:t>
            </a:r>
            <a:r>
              <a:rPr lang="en-US" dirty="0">
                <a:latin typeface="Calibri" panose="020F0502020204030204" pitchFamily="34" charset="0"/>
              </a:rPr>
              <a:t>.</a:t>
            </a:r>
          </a:p>
          <a:p>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r>
              <a:rPr lang="en-US" dirty="0">
                <a:latin typeface="Calibri" panose="020F0502020204030204" pitchFamily="34" charset="0"/>
              </a:rPr>
              <a:t>Customers can fall into one of the following account</a:t>
            </a:r>
            <a:r>
              <a:rPr lang="en-US" baseline="0" dirty="0">
                <a:latin typeface="Calibri" panose="020F0502020204030204" pitchFamily="34" charset="0"/>
              </a:rPr>
              <a:t> provisioning </a:t>
            </a:r>
            <a:r>
              <a:rPr lang="en-US" dirty="0">
                <a:latin typeface="Calibri" panose="020F0502020204030204" pitchFamily="34" charset="0"/>
              </a:rPr>
              <a:t>scenarios: </a:t>
            </a:r>
          </a:p>
          <a:p>
            <a:pPr marL="171450" indent="-171450">
              <a:buFont typeface="Arial" panose="020B0604020202020204" pitchFamily="34" charset="0"/>
              <a:buChar char="•"/>
            </a:pPr>
            <a:r>
              <a:rPr lang="en-US" b="1" dirty="0">
                <a:latin typeface="Calibri" panose="020F0502020204030204" pitchFamily="34" charset="0"/>
              </a:rPr>
              <a:t>Has on-premises</a:t>
            </a:r>
            <a:r>
              <a:rPr lang="en-US" b="1" baseline="0" dirty="0">
                <a:latin typeface="Calibri" panose="020F0502020204030204" pitchFamily="34" charset="0"/>
              </a:rPr>
              <a:t> AD DS</a:t>
            </a:r>
            <a:r>
              <a:rPr lang="en-US" dirty="0">
                <a:latin typeface="Calibri" panose="020F0502020204030204" pitchFamily="34" charset="0"/>
              </a:rPr>
              <a:t>. These customers need to provision</a:t>
            </a:r>
            <a:r>
              <a:rPr lang="en-US" baseline="0" dirty="0">
                <a:latin typeface="Calibri" panose="020F0502020204030204" pitchFamily="34" charset="0"/>
              </a:rPr>
              <a:t> an Office 365 tenant (if not already provisioned). Install the Azure AD Connect (free tool from Microsoft) on-premises or in Azure. And finally synchronize their AD DS user and group accounts with Azure AD.</a:t>
            </a:r>
            <a:endParaRPr lang="en-US" dirty="0">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Calibri" panose="020F0502020204030204" pitchFamily="34" charset="0"/>
              </a:rPr>
              <a:t>Has cloud-based</a:t>
            </a:r>
            <a:r>
              <a:rPr lang="en-US" b="1" baseline="0" dirty="0">
                <a:latin typeface="Calibri" panose="020F0502020204030204" pitchFamily="34" charset="0"/>
              </a:rPr>
              <a:t> AD DS</a:t>
            </a:r>
            <a:r>
              <a:rPr lang="en-US" baseline="0" dirty="0">
                <a:latin typeface="Calibri" panose="020F0502020204030204" pitchFamily="34" charset="0"/>
              </a:rPr>
              <a:t>. </a:t>
            </a:r>
            <a:r>
              <a:rPr lang="en-US" dirty="0">
                <a:latin typeface="Calibri" panose="020F0502020204030204" pitchFamily="34" charset="0"/>
              </a:rPr>
              <a:t>These customers need to provision</a:t>
            </a:r>
            <a:r>
              <a:rPr lang="en-US" baseline="0" dirty="0">
                <a:latin typeface="Calibri" panose="020F0502020204030204" pitchFamily="34" charset="0"/>
              </a:rPr>
              <a:t> an Office 365 tenant (if not already provisioned). Install the Azure AD Connect (free tool from Microsoft) in Azure. And finally synchronize their AD DS user and group accounts with Azure AD.</a:t>
            </a:r>
          </a:p>
          <a:p>
            <a:pPr marL="171450" indent="-171450">
              <a:buFont typeface="Arial" panose="020B0604020202020204" pitchFamily="34" charset="0"/>
              <a:buChar char="•"/>
            </a:pPr>
            <a:r>
              <a:rPr lang="en-US" b="1" baseline="0" dirty="0">
                <a:latin typeface="Calibri" panose="020F0502020204030204" pitchFamily="34" charset="0"/>
              </a:rPr>
              <a:t>Has no AD DS</a:t>
            </a:r>
            <a:r>
              <a:rPr lang="en-US" baseline="0" dirty="0">
                <a:latin typeface="Calibri" panose="020F0502020204030204" pitchFamily="34" charset="0"/>
              </a:rPr>
              <a:t>. </a:t>
            </a:r>
            <a:r>
              <a:rPr lang="en-US" dirty="0">
                <a:latin typeface="Calibri" panose="020F0502020204030204" pitchFamily="34" charset="0"/>
              </a:rPr>
              <a:t>These customers need to provision</a:t>
            </a:r>
            <a:r>
              <a:rPr lang="en-US" baseline="0" dirty="0">
                <a:latin typeface="Calibri" panose="020F0502020204030204" pitchFamily="34" charset="0"/>
              </a:rPr>
              <a:t> an Office 365 tenant (if not already provisioned). Because they do not have an AD DS, you can provision the user and group account directly in Office 365/Azure AD. You can manually add each account in the Office 365 Admin portal or bulk import the user accounts from a .csv file.</a:t>
            </a:r>
            <a:endParaRPr lang="en-US" dirty="0">
              <a:latin typeface="Calibri" panose="020F0502020204030204" pitchFamily="34" charset="0"/>
            </a:endParaRPr>
          </a:p>
          <a:p>
            <a:endParaRPr lang="en-US" b="1" dirty="0">
              <a:latin typeface="Calibri" panose="020F0502020204030204" pitchFamily="34" charset="0"/>
            </a:endParaRPr>
          </a:p>
          <a:p>
            <a:r>
              <a:rPr lang="en-US" dirty="0"/>
              <a:t>The ultimate goal is to provide users with</a:t>
            </a:r>
            <a:r>
              <a:rPr lang="en-US" baseline="0" dirty="0"/>
              <a:t> a single identity that provides them access on-premises apps and cloud-based services.</a:t>
            </a:r>
            <a:endParaRPr lang="en-US" dirty="0"/>
          </a:p>
          <a:p>
            <a:endParaRPr lang="en-US" b="1" dirty="0">
              <a:latin typeface="Calibri" panose="020F0502020204030204" pitchFamily="34" charset="0"/>
            </a:endParaRPr>
          </a:p>
          <a:p>
            <a:r>
              <a:rPr lang="en-US" b="1" dirty="0">
                <a:latin typeface="Calibri" panose="020F0502020204030204" pitchFamily="34" charset="0"/>
              </a:rPr>
              <a:t>Transition sentence:</a:t>
            </a:r>
          </a:p>
          <a:p>
            <a:r>
              <a:rPr lang="en-US" dirty="0">
                <a:latin typeface="Calibri" panose="020F0502020204030204" pitchFamily="34" charset="0"/>
              </a:rPr>
              <a:t>Let’s see how to upgrade existing user devices,</a:t>
            </a:r>
            <a:r>
              <a:rPr lang="en-US" baseline="0" dirty="0">
                <a:latin typeface="Calibri" panose="020F0502020204030204" pitchFamily="34" charset="0"/>
              </a:rPr>
              <a:t> </a:t>
            </a:r>
            <a:r>
              <a:rPr lang="en-US" dirty="0">
                <a:latin typeface="Calibri" panose="020F0502020204030204" pitchFamily="34" charset="0"/>
              </a:rPr>
              <a:t>running a version of Windows other Than Windows 10 Pro Anniversary Update (version 1607), to</a:t>
            </a:r>
            <a:r>
              <a:rPr lang="en-US" baseline="0" dirty="0">
                <a:latin typeface="Calibri" panose="020F0502020204030204" pitchFamily="34" charset="0"/>
              </a:rPr>
              <a:t> Windows 10 Pro Anniversary Update</a:t>
            </a:r>
            <a:r>
              <a:rPr lang="en-US" dirty="0">
                <a:latin typeface="Calibri" panose="020F0502020204030204" pitchFamily="34" charset="0"/>
              </a:rPr>
              <a:t>.</a:t>
            </a:r>
          </a:p>
          <a:p>
            <a:endParaRPr lang="en-US" dirty="0">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2D113828-DD1C-412D-90FA-09F7133A2602}" type="slidenum">
              <a:rPr lang="en-US" smtClean="0"/>
              <a:t>9</a:t>
            </a:fld>
            <a:endParaRPr lang="en-US"/>
          </a:p>
        </p:txBody>
      </p:sp>
    </p:spTree>
    <p:extLst>
      <p:ext uri="{BB962C8B-B14F-4D97-AF65-F5344CB8AC3E}">
        <p14:creationId xmlns:p14="http://schemas.microsoft.com/office/powerpoint/2010/main" val="394672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panose="020F0502020204030204" pitchFamily="34" charset="0"/>
              </a:rPr>
              <a:t>Key takeaway: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All</a:t>
            </a:r>
            <a:r>
              <a:rPr lang="en-US" baseline="0" dirty="0">
                <a:latin typeface="Calibri" panose="020F0502020204030204" pitchFamily="34" charset="0"/>
              </a:rPr>
              <a:t> devices must be running Windows 10 Pro Anniversary Update (version 1607) before the device can be upgraded to Windows 10 Enterprise.</a:t>
            </a:r>
            <a:endParaRPr lang="en-US" dirty="0">
              <a:latin typeface="Calibri" panose="020F0502020204030204" pitchFamily="34" charset="0"/>
            </a:endParaRPr>
          </a:p>
          <a:p>
            <a:r>
              <a:rPr lang="en-US" b="1" dirty="0">
                <a:latin typeface="Calibri" panose="020F0502020204030204" pitchFamily="34" charset="0"/>
              </a:rPr>
              <a:t>Talking points:</a:t>
            </a:r>
          </a:p>
          <a:p>
            <a:endParaRPr lang="en-US" dirty="0">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libri" panose="020F0502020204030204" pitchFamily="34" charset="0"/>
              </a:rPr>
              <a:t>If a</a:t>
            </a:r>
            <a:r>
              <a:rPr lang="en-US" baseline="0" dirty="0">
                <a:latin typeface="Calibri" panose="020F0502020204030204" pitchFamily="34" charset="0"/>
              </a:rPr>
              <a:t> device is running Windows XP Home, Windows Vista Home, Windows 7 Home, or Windows 8.1 Home, the device must first upgraded to Windows 10 Home (fully packaged product)</a:t>
            </a:r>
            <a:r>
              <a:rPr lang="en-US" dirty="0">
                <a:latin typeface="Calibri" panose="020F0502020204030204" pitchFamily="34" charset="0"/>
              </a:rPr>
              <a:t>. Then the</a:t>
            </a:r>
            <a:r>
              <a:rPr lang="en-US" baseline="0" dirty="0">
                <a:latin typeface="Calibri" panose="020F0502020204030204" pitchFamily="34" charset="0"/>
              </a:rPr>
              <a:t> device needs to be upgraded to Windows 10 Pro Anniversary Update (version 1607), full packaged product or volume license.</a:t>
            </a:r>
            <a:endParaRPr lang="en-US" dirty="0">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libri" panose="020F0502020204030204" pitchFamily="34" charset="0"/>
              </a:rPr>
              <a:t>If a</a:t>
            </a:r>
            <a:r>
              <a:rPr lang="en-US" baseline="0" dirty="0">
                <a:latin typeface="Calibri" panose="020F0502020204030204" pitchFamily="34" charset="0"/>
              </a:rPr>
              <a:t> device is running Windows 10 Home, the device can be directly upgraded to Windows 10 Pro Anniversary Update (version 1607), full packaged product or volume license.</a:t>
            </a:r>
            <a:endParaRPr lang="en-US" dirty="0">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libri" panose="020F0502020204030204" pitchFamily="34" charset="0"/>
              </a:rPr>
              <a:t>If a</a:t>
            </a:r>
            <a:r>
              <a:rPr lang="en-US" baseline="0" dirty="0">
                <a:latin typeface="Calibri" panose="020F0502020204030204" pitchFamily="34" charset="0"/>
              </a:rPr>
              <a:t> device is running a version of Windows XP Pro, Windows Vista Pro, Windows 7 Pro, or Windows 8.1 Pro, the device can be directly upgraded to Windows 10 Pro Anniversary Update (version 1607), full packaged product or volume license.</a:t>
            </a:r>
            <a:endParaRPr lang="en-US" dirty="0">
              <a:latin typeface="Calibri" panose="020F0502020204030204" pitchFamily="34" charset="0"/>
            </a:endParaRPr>
          </a:p>
          <a:p>
            <a:endParaRPr lang="en-US" dirty="0">
              <a:latin typeface="Calibri" panose="020F0502020204030204" pitchFamily="34" charset="0"/>
            </a:endParaRPr>
          </a:p>
          <a:p>
            <a:r>
              <a:rPr lang="en-US" b="1" dirty="0">
                <a:latin typeface="Calibri" panose="020F0502020204030204" pitchFamily="34" charset="0"/>
              </a:rPr>
              <a:t>Transition sentence:</a:t>
            </a:r>
          </a:p>
          <a:p>
            <a:r>
              <a:rPr lang="en-US" dirty="0">
                <a:latin typeface="Calibri" panose="020F0502020204030204" pitchFamily="34" charset="0"/>
              </a:rPr>
              <a:t>Let’s see how to manage the customer subscription in the Partner Center.</a:t>
            </a:r>
          </a:p>
          <a:p>
            <a:endParaRPr lang="en-US" dirty="0">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2D113828-DD1C-412D-90FA-09F7133A2602}" type="slidenum">
              <a:rPr lang="en-US" smtClean="0"/>
              <a:t>10</a:t>
            </a:fld>
            <a:endParaRPr lang="en-US"/>
          </a:p>
        </p:txBody>
      </p:sp>
    </p:spTree>
    <p:extLst>
      <p:ext uri="{BB962C8B-B14F-4D97-AF65-F5344CB8AC3E}">
        <p14:creationId xmlns:p14="http://schemas.microsoft.com/office/powerpoint/2010/main" val="2396132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38664"/>
          </a:xfrm>
        </p:spPr>
        <p:txBody>
          <a:bodyPr/>
          <a:lstStyle/>
          <a:p>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839127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57581" y="6194255"/>
            <a:ext cx="1463409" cy="320845"/>
          </a:xfrm>
          <a:prstGeom prst="rect">
            <a:avLst/>
          </a:prstGeom>
        </p:spPr>
      </p:pic>
    </p:spTree>
    <p:extLst>
      <p:ext uri="{BB962C8B-B14F-4D97-AF65-F5344CB8AC3E}">
        <p14:creationId xmlns:p14="http://schemas.microsoft.com/office/powerpoint/2010/main" val="3567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itle 1"/>
          <p:cNvSpPr>
            <a:spLocks noGrp="1"/>
          </p:cNvSpPr>
          <p:nvPr>
            <p:ph type="title"/>
          </p:nvPr>
        </p:nvSpPr>
        <p:spPr>
          <a:xfrm>
            <a:off x="274640" y="295275"/>
            <a:ext cx="5486399" cy="91757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74638" y="1221162"/>
            <a:ext cx="5485308" cy="258238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9056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6"/>
            <a:ext cx="8712199" cy="917575"/>
          </a:xfrm>
        </p:spPr>
        <p:txBody>
          <a:bodyPr/>
          <a:lstStyle>
            <a:lvl1pPr algn="l" defTabSz="932563" rtl="0" eaLnBrk="1" latinLnBrk="0" hangingPunct="1">
              <a:lnSpc>
                <a:spcPct val="90000"/>
              </a:lnSpc>
              <a:spcBef>
                <a:spcPct val="0"/>
              </a:spcBef>
              <a:buNone/>
              <a:defRPr lang="en-US" sz="4799"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dirty="0"/>
              <a:t>Click to edit Master title style</a:t>
            </a:r>
          </a:p>
        </p:txBody>
      </p:sp>
      <p:sp>
        <p:nvSpPr>
          <p:cNvPr id="4" name="Freeform 3"/>
          <p:cNvSpPr/>
          <p:nvPr userDrawn="1"/>
        </p:nvSpPr>
        <p:spPr bwMode="auto">
          <a:xfrm flipH="1">
            <a:off x="3243109" y="0"/>
            <a:ext cx="9193366" cy="6994525"/>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50135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hyperlink" Target="https://partnercenter.microsoft.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200" dirty="0"/>
              <a:t>Windows 10 Enterprise E3 in CSP</a:t>
            </a:r>
            <a:br>
              <a:rPr lang="en-US" sz="3600" dirty="0"/>
            </a:br>
            <a:r>
              <a:rPr lang="en-US" sz="2800" i="1" dirty="0"/>
              <a:t>Deployment</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p:cNvCxnSpPr/>
          <p:nvPr/>
        </p:nvCxnSpPr>
        <p:spPr>
          <a:xfrm>
            <a:off x="4353051" y="1140234"/>
            <a:ext cx="0" cy="5642227"/>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710386" y="1140234"/>
            <a:ext cx="0" cy="5642227"/>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Upgrade user devices to Windows 10 Pro</a:t>
            </a:r>
          </a:p>
        </p:txBody>
      </p:sp>
      <p:sp>
        <p:nvSpPr>
          <p:cNvPr id="4" name="TextBox 3"/>
          <p:cNvSpPr txBox="1"/>
          <p:nvPr/>
        </p:nvSpPr>
        <p:spPr>
          <a:xfrm>
            <a:off x="364106" y="1212849"/>
            <a:ext cx="3651878" cy="647165"/>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Currently running</a:t>
            </a:r>
          </a:p>
        </p:txBody>
      </p:sp>
      <p:sp>
        <p:nvSpPr>
          <p:cNvPr id="5" name="TextBox 4"/>
          <p:cNvSpPr txBox="1"/>
          <p:nvPr/>
        </p:nvSpPr>
        <p:spPr>
          <a:xfrm>
            <a:off x="4200870" y="1212849"/>
            <a:ext cx="3651878" cy="647165"/>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Upgrade to</a:t>
            </a:r>
          </a:p>
        </p:txBody>
      </p:sp>
      <p:sp>
        <p:nvSpPr>
          <p:cNvPr id="6" name="Rounded Rectangle 5"/>
          <p:cNvSpPr/>
          <p:nvPr/>
        </p:nvSpPr>
        <p:spPr bwMode="auto">
          <a:xfrm>
            <a:off x="805865" y="1953557"/>
            <a:ext cx="2768360" cy="3632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XP Home</a:t>
            </a:r>
          </a:p>
        </p:txBody>
      </p:sp>
      <p:sp>
        <p:nvSpPr>
          <p:cNvPr id="7" name="Rounded Rectangle 6"/>
          <p:cNvSpPr/>
          <p:nvPr/>
        </p:nvSpPr>
        <p:spPr bwMode="auto">
          <a:xfrm>
            <a:off x="805865" y="2407563"/>
            <a:ext cx="2768360" cy="3632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Vista Home</a:t>
            </a:r>
          </a:p>
        </p:txBody>
      </p:sp>
      <p:sp>
        <p:nvSpPr>
          <p:cNvPr id="8" name="Rounded Rectangle 7"/>
          <p:cNvSpPr/>
          <p:nvPr/>
        </p:nvSpPr>
        <p:spPr bwMode="auto">
          <a:xfrm>
            <a:off x="805865" y="2861568"/>
            <a:ext cx="2768360" cy="3632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7 Home</a:t>
            </a:r>
          </a:p>
        </p:txBody>
      </p:sp>
      <p:sp>
        <p:nvSpPr>
          <p:cNvPr id="9" name="Rounded Rectangle 8"/>
          <p:cNvSpPr/>
          <p:nvPr/>
        </p:nvSpPr>
        <p:spPr bwMode="auto">
          <a:xfrm>
            <a:off x="805865" y="3315574"/>
            <a:ext cx="2768360" cy="3632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8.1 Home</a:t>
            </a:r>
          </a:p>
        </p:txBody>
      </p:sp>
      <p:sp>
        <p:nvSpPr>
          <p:cNvPr id="10" name="TextBox 9"/>
          <p:cNvSpPr txBox="1"/>
          <p:nvPr/>
        </p:nvSpPr>
        <p:spPr>
          <a:xfrm>
            <a:off x="8103079" y="1214448"/>
            <a:ext cx="3651878" cy="647165"/>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Upgrade to</a:t>
            </a:r>
          </a:p>
        </p:txBody>
      </p:sp>
      <p:sp>
        <p:nvSpPr>
          <p:cNvPr id="11" name="Rounded Rectangle 10"/>
          <p:cNvSpPr/>
          <p:nvPr/>
        </p:nvSpPr>
        <p:spPr bwMode="auto">
          <a:xfrm>
            <a:off x="8736239" y="1947502"/>
            <a:ext cx="2333923" cy="434471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10 Pro</a:t>
            </a:r>
          </a:p>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Anniversary Update</a:t>
            </a:r>
          </a:p>
          <a:p>
            <a:pPr algn="ctr" defTabSz="951028" fontAlgn="base">
              <a:lnSpc>
                <a:spcPct val="90000"/>
              </a:lnSpc>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Full Packaged Product </a:t>
            </a:r>
          </a:p>
          <a:p>
            <a:pPr algn="ctr" defTabSz="951028" fontAlgn="base">
              <a:lnSpc>
                <a:spcPct val="90000"/>
              </a:lnSpc>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Or </a:t>
            </a:r>
          </a:p>
          <a:p>
            <a:pPr algn="ctr" defTabSz="951028" fontAlgn="base">
              <a:lnSpc>
                <a:spcPct val="90000"/>
              </a:lnSpc>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Volume License</a:t>
            </a:r>
          </a:p>
        </p:txBody>
      </p:sp>
      <p:sp>
        <p:nvSpPr>
          <p:cNvPr id="12" name="Rounded Rectangle 11"/>
          <p:cNvSpPr/>
          <p:nvPr/>
        </p:nvSpPr>
        <p:spPr bwMode="auto">
          <a:xfrm>
            <a:off x="805865" y="4573028"/>
            <a:ext cx="2768360" cy="3632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XP Pro</a:t>
            </a:r>
          </a:p>
        </p:txBody>
      </p:sp>
      <p:sp>
        <p:nvSpPr>
          <p:cNvPr id="13" name="Rounded Rectangle 12"/>
          <p:cNvSpPr/>
          <p:nvPr/>
        </p:nvSpPr>
        <p:spPr bwMode="auto">
          <a:xfrm>
            <a:off x="805865" y="5027034"/>
            <a:ext cx="2768360" cy="3632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Vista Pro</a:t>
            </a:r>
          </a:p>
        </p:txBody>
      </p:sp>
      <p:sp>
        <p:nvSpPr>
          <p:cNvPr id="14" name="Rounded Rectangle 13"/>
          <p:cNvSpPr/>
          <p:nvPr/>
        </p:nvSpPr>
        <p:spPr bwMode="auto">
          <a:xfrm>
            <a:off x="805865" y="5481039"/>
            <a:ext cx="2768360" cy="3632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7 Pro</a:t>
            </a:r>
          </a:p>
        </p:txBody>
      </p:sp>
      <p:sp>
        <p:nvSpPr>
          <p:cNvPr id="15" name="Rounded Rectangle 14"/>
          <p:cNvSpPr/>
          <p:nvPr/>
        </p:nvSpPr>
        <p:spPr bwMode="auto">
          <a:xfrm>
            <a:off x="805865" y="5935045"/>
            <a:ext cx="2768360" cy="3632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8.1 Pro</a:t>
            </a:r>
          </a:p>
        </p:txBody>
      </p:sp>
      <p:sp>
        <p:nvSpPr>
          <p:cNvPr id="16" name="Rounded Rectangle 15"/>
          <p:cNvSpPr/>
          <p:nvPr/>
        </p:nvSpPr>
        <p:spPr bwMode="auto">
          <a:xfrm>
            <a:off x="805864" y="3982801"/>
            <a:ext cx="2768360" cy="36322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10 Home</a:t>
            </a:r>
          </a:p>
        </p:txBody>
      </p:sp>
      <p:sp>
        <p:nvSpPr>
          <p:cNvPr id="17" name="Rounded Rectangle 16"/>
          <p:cNvSpPr/>
          <p:nvPr/>
        </p:nvSpPr>
        <p:spPr bwMode="auto">
          <a:xfrm>
            <a:off x="4816462" y="2446284"/>
            <a:ext cx="2768360" cy="6779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Windows 10 Home</a:t>
            </a:r>
          </a:p>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Full Packaged Product</a:t>
            </a:r>
          </a:p>
        </p:txBody>
      </p:sp>
      <p:sp>
        <p:nvSpPr>
          <p:cNvPr id="42" name="Right Arrow 41"/>
          <p:cNvSpPr/>
          <p:nvPr/>
        </p:nvSpPr>
        <p:spPr bwMode="auto">
          <a:xfrm>
            <a:off x="7782749" y="2562382"/>
            <a:ext cx="839334" cy="475263"/>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Arrow 42"/>
          <p:cNvSpPr/>
          <p:nvPr/>
        </p:nvSpPr>
        <p:spPr bwMode="auto">
          <a:xfrm>
            <a:off x="3751190" y="3930606"/>
            <a:ext cx="4870892" cy="475263"/>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ight Arrow 43"/>
          <p:cNvSpPr/>
          <p:nvPr/>
        </p:nvSpPr>
        <p:spPr bwMode="auto">
          <a:xfrm>
            <a:off x="4015986" y="5115039"/>
            <a:ext cx="4620101" cy="475263"/>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L-Shape 44"/>
          <p:cNvSpPr/>
          <p:nvPr/>
        </p:nvSpPr>
        <p:spPr bwMode="auto">
          <a:xfrm rot="16200000">
            <a:off x="3330413" y="5502111"/>
            <a:ext cx="1119112" cy="454006"/>
          </a:xfrm>
          <a:prstGeom prst="corner">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L-Shape 45"/>
          <p:cNvSpPr/>
          <p:nvPr/>
        </p:nvSpPr>
        <p:spPr bwMode="auto">
          <a:xfrm rot="5400000" flipV="1">
            <a:off x="3330413" y="4905581"/>
            <a:ext cx="1119112" cy="454006"/>
          </a:xfrm>
          <a:prstGeom prst="corner">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ight Arrow 46"/>
          <p:cNvSpPr/>
          <p:nvPr/>
        </p:nvSpPr>
        <p:spPr bwMode="auto">
          <a:xfrm>
            <a:off x="3960894" y="2562382"/>
            <a:ext cx="730002" cy="475263"/>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L-Shape 47"/>
          <p:cNvSpPr/>
          <p:nvPr/>
        </p:nvSpPr>
        <p:spPr bwMode="auto">
          <a:xfrm rot="16200000">
            <a:off x="3305852" y="2882640"/>
            <a:ext cx="1119112" cy="454006"/>
          </a:xfrm>
          <a:prstGeom prst="corner">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L-Shape 48"/>
          <p:cNvSpPr/>
          <p:nvPr/>
        </p:nvSpPr>
        <p:spPr bwMode="auto">
          <a:xfrm rot="5400000" flipV="1">
            <a:off x="3305852" y="2286110"/>
            <a:ext cx="1119112" cy="454006"/>
          </a:xfrm>
          <a:prstGeom prst="corner">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23459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Manage customer subscription</a:t>
            </a:r>
          </a:p>
        </p:txBody>
      </p:sp>
    </p:spTree>
    <p:extLst>
      <p:ext uri="{BB962C8B-B14F-4D97-AF65-F5344CB8AC3E}">
        <p14:creationId xmlns:p14="http://schemas.microsoft.com/office/powerpoint/2010/main" val="970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135873" y="2828573"/>
            <a:ext cx="11299719" cy="879912"/>
          </a:xfrm>
        </p:spPr>
        <p:txBody>
          <a:bodyPr/>
          <a:lstStyle/>
          <a:p>
            <a:pPr marL="0" indent="0">
              <a:buNone/>
            </a:pPr>
            <a:r>
              <a:rPr lang="en-US" sz="4896" spc="-101" dirty="0">
                <a:ln w="3175">
                  <a:noFill/>
                </a:ln>
                <a:solidFill>
                  <a:srgbClr val="0070C0"/>
                </a:solidFill>
                <a:cs typeface="Segoe UI" pitchFamily="34" charset="0"/>
              </a:rPr>
              <a:t>Entering the Partner Center</a:t>
            </a:r>
          </a:p>
        </p:txBody>
      </p:sp>
    </p:spTree>
    <p:extLst>
      <p:ext uri="{BB962C8B-B14F-4D97-AF65-F5344CB8AC3E}">
        <p14:creationId xmlns:p14="http://schemas.microsoft.com/office/powerpoint/2010/main" val="20609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06847" y="500602"/>
            <a:ext cx="8312665" cy="4675875"/>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223425" y="1121344"/>
            <a:ext cx="2841726" cy="1811505"/>
          </a:xfrm>
          <a:prstGeom prst="rect">
            <a:avLst/>
          </a:prstGeom>
          <a:noFill/>
        </p:spPr>
        <p:txBody>
          <a:bodyPr wrap="square" lIns="186521" tIns="149217" rIns="186521" bIns="149217" rtlCol="0">
            <a:spAutoFit/>
          </a:bodyPr>
          <a:lstStyle/>
          <a:p>
            <a:pPr defTabSz="932573">
              <a:lnSpc>
                <a:spcPct val="90000"/>
              </a:lnSpc>
              <a:spcAft>
                <a:spcPts val="612"/>
              </a:spcAft>
              <a:defRPr/>
            </a:pPr>
            <a:r>
              <a:rPr lang="en-US" sz="2448" kern="0" dirty="0">
                <a:gradFill>
                  <a:gsLst>
                    <a:gs pos="2917">
                      <a:srgbClr val="505050"/>
                    </a:gs>
                    <a:gs pos="30000">
                      <a:srgbClr val="505050"/>
                    </a:gs>
                  </a:gsLst>
                  <a:lin ang="5400000" scaled="0"/>
                </a:gradFill>
              </a:rPr>
              <a:t>Go to the Partner Center homepage </a:t>
            </a:r>
            <a:endParaRPr lang="en-US" sz="1428" kern="0" dirty="0">
              <a:gradFill>
                <a:gsLst>
                  <a:gs pos="2917">
                    <a:srgbClr val="505050"/>
                  </a:gs>
                  <a:gs pos="30000">
                    <a:srgbClr val="505050"/>
                  </a:gs>
                </a:gsLst>
                <a:lin ang="5400000" scaled="0"/>
              </a:gradFill>
            </a:endParaRPr>
          </a:p>
          <a:p>
            <a:pPr defTabSz="932573">
              <a:lnSpc>
                <a:spcPct val="90000"/>
              </a:lnSpc>
              <a:spcAft>
                <a:spcPts val="612"/>
              </a:spcAft>
              <a:defRPr/>
            </a:pPr>
            <a:endParaRPr lang="en-US" sz="2448" kern="0" dirty="0">
              <a:gradFill>
                <a:gsLst>
                  <a:gs pos="2917">
                    <a:srgbClr val="505050"/>
                  </a:gs>
                  <a:gs pos="30000">
                    <a:srgbClr val="505050"/>
                  </a:gs>
                </a:gsLst>
                <a:lin ang="5400000" scaled="0"/>
              </a:gradFill>
            </a:endParaRPr>
          </a:p>
          <a:p>
            <a:pPr defTabSz="932573">
              <a:lnSpc>
                <a:spcPct val="90000"/>
              </a:lnSpc>
              <a:spcAft>
                <a:spcPts val="612"/>
              </a:spcAft>
              <a:defRPr/>
            </a:pPr>
            <a:endParaRPr lang="en-US" sz="2448" kern="0" dirty="0">
              <a:gradFill>
                <a:gsLst>
                  <a:gs pos="2917">
                    <a:srgbClr val="505050"/>
                  </a:gs>
                  <a:gs pos="30000">
                    <a:srgbClr val="505050"/>
                  </a:gs>
                </a:gsLst>
                <a:lin ang="5400000" scaled="0"/>
              </a:gradFill>
            </a:endParaRPr>
          </a:p>
        </p:txBody>
      </p:sp>
      <p:sp>
        <p:nvSpPr>
          <p:cNvPr id="6" name="Rectangle 5"/>
          <p:cNvSpPr/>
          <p:nvPr/>
        </p:nvSpPr>
        <p:spPr bwMode="auto">
          <a:xfrm>
            <a:off x="10196435" y="867830"/>
            <a:ext cx="850096" cy="253517"/>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cxnSp>
        <p:nvCxnSpPr>
          <p:cNvPr id="7" name="Elbow Connector 6"/>
          <p:cNvCxnSpPr>
            <a:stCxn id="6" idx="1"/>
            <a:endCxn id="8" idx="1"/>
          </p:cNvCxnSpPr>
          <p:nvPr/>
        </p:nvCxnSpPr>
        <p:spPr>
          <a:xfrm rot="10800000" flipV="1">
            <a:off x="5055400" y="994589"/>
            <a:ext cx="5141035" cy="5127941"/>
          </a:xfrm>
          <a:prstGeom prst="bentConnector3">
            <a:avLst>
              <a:gd name="adj1" fmla="val 104535"/>
            </a:avLst>
          </a:prstGeom>
          <a:noFill/>
          <a:ln w="38100" cap="flat" cmpd="sng" algn="ctr">
            <a:solidFill>
              <a:srgbClr val="EB3C00"/>
            </a:solidFill>
            <a:prstDash val="solid"/>
            <a:tailEnd type="arrow"/>
          </a:ln>
          <a:effectLst/>
        </p:spPr>
      </p:cxnSp>
      <p:sp>
        <p:nvSpPr>
          <p:cNvPr id="8" name="TextBox 7"/>
          <p:cNvSpPr txBox="1"/>
          <p:nvPr/>
        </p:nvSpPr>
        <p:spPr>
          <a:xfrm>
            <a:off x="5055400" y="5690324"/>
            <a:ext cx="6948956" cy="864412"/>
          </a:xfrm>
          <a:prstGeom prst="rect">
            <a:avLst/>
          </a:prstGeom>
          <a:noFill/>
        </p:spPr>
        <p:txBody>
          <a:bodyPr wrap="square" lIns="0" tIns="0" rIns="0" bIns="0" rtlCol="0">
            <a:spAutoFit/>
          </a:bodyPr>
          <a:lstStyle/>
          <a:p>
            <a:pPr defTabSz="932535">
              <a:defRPr/>
            </a:pPr>
            <a:r>
              <a:rPr lang="en-US" sz="1836" kern="0" dirty="0">
                <a:solidFill>
                  <a:srgbClr val="000000">
                    <a:lumMod val="50000"/>
                    <a:lumOff val="50000"/>
                  </a:srgbClr>
                </a:solidFill>
              </a:rPr>
              <a:t>Go to </a:t>
            </a:r>
            <a:r>
              <a:rPr lang="en-US" sz="1836" kern="0" dirty="0">
                <a:solidFill>
                  <a:srgbClr val="000000">
                    <a:lumMod val="50000"/>
                    <a:lumOff val="50000"/>
                  </a:srgbClr>
                </a:solidFill>
                <a:hlinkClick r:id="rId4"/>
              </a:rPr>
              <a:t>https://partnercenter.microsoft.com</a:t>
            </a:r>
            <a:r>
              <a:rPr lang="en-US" sz="1836" kern="0" dirty="0">
                <a:solidFill>
                  <a:srgbClr val="000000">
                    <a:lumMod val="50000"/>
                    <a:lumOff val="50000"/>
                  </a:srgbClr>
                </a:solidFill>
              </a:rPr>
              <a:t> to go to the Partner Center homepage. Click on </a:t>
            </a:r>
            <a:r>
              <a:rPr lang="en-US" sz="1836" b="1" kern="0" dirty="0">
                <a:solidFill>
                  <a:srgbClr val="000000">
                    <a:lumMod val="50000"/>
                    <a:lumOff val="50000"/>
                  </a:srgbClr>
                </a:solidFill>
              </a:rPr>
              <a:t>Dashboard</a:t>
            </a:r>
            <a:r>
              <a:rPr lang="en-US" sz="1836" kern="0" dirty="0">
                <a:solidFill>
                  <a:srgbClr val="000000">
                    <a:lumMod val="50000"/>
                    <a:lumOff val="50000"/>
                  </a:srgbClr>
                </a:solidFill>
              </a:rPr>
              <a:t> or </a:t>
            </a:r>
            <a:r>
              <a:rPr lang="en-US" sz="1836" b="1" kern="0" dirty="0">
                <a:solidFill>
                  <a:srgbClr val="000000">
                    <a:lumMod val="50000"/>
                    <a:lumOff val="50000"/>
                  </a:srgbClr>
                </a:solidFill>
              </a:rPr>
              <a:t>Sign in to Partner Center</a:t>
            </a:r>
            <a:r>
              <a:rPr lang="en-US" sz="1836" kern="0" dirty="0">
                <a:solidFill>
                  <a:srgbClr val="000000">
                    <a:lumMod val="50000"/>
                    <a:lumOff val="50000"/>
                  </a:srgbClr>
                </a:solidFill>
              </a:rPr>
              <a:t>. </a:t>
            </a:r>
            <a:endParaRPr lang="en-US" sz="1836" b="1" kern="0" dirty="0">
              <a:solidFill>
                <a:srgbClr val="FF0000"/>
              </a:solidFill>
            </a:endParaRPr>
          </a:p>
        </p:txBody>
      </p:sp>
      <p:sp>
        <p:nvSpPr>
          <p:cNvPr id="12" name="Rectangle 11"/>
          <p:cNvSpPr/>
          <p:nvPr/>
        </p:nvSpPr>
        <p:spPr bwMode="auto">
          <a:xfrm>
            <a:off x="7081861" y="2869559"/>
            <a:ext cx="924741" cy="253517"/>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sp>
        <p:nvSpPr>
          <p:cNvPr id="5" name="Freeform 4"/>
          <p:cNvSpPr/>
          <p:nvPr/>
        </p:nvSpPr>
        <p:spPr>
          <a:xfrm rot="20359169">
            <a:off x="10787450" y="1047530"/>
            <a:ext cx="165012" cy="2368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glow rad="228600">
              <a:srgbClr val="FFC000">
                <a:alpha val="40000"/>
              </a:srgb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3206" tIns="46605" rIns="93206" bIns="46605" rtlCol="0" anchor="ctr"/>
          <a:lstStyle/>
          <a:p>
            <a:pPr algn="ctr" defTabSz="932573">
              <a:defRPr/>
            </a:pPr>
            <a:endParaRPr lang="en-US" sz="1836" kern="0" dirty="0">
              <a:solidFill>
                <a:srgbClr val="FFFFFF">
                  <a:lumMod val="50000"/>
                </a:srgbClr>
              </a:solidFill>
              <a:latin typeface="Segoe UI Light" panose="020B0502040204020203" pitchFamily="34" charset="0"/>
            </a:endParaRPr>
          </a:p>
        </p:txBody>
      </p:sp>
      <p:sp>
        <p:nvSpPr>
          <p:cNvPr id="13" name="Freeform 12"/>
          <p:cNvSpPr/>
          <p:nvPr/>
        </p:nvSpPr>
        <p:spPr>
          <a:xfrm rot="20359169">
            <a:off x="7661664" y="3076618"/>
            <a:ext cx="165012" cy="2368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glow rad="228600">
              <a:srgbClr val="FFC000">
                <a:alpha val="40000"/>
              </a:srgb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3206" tIns="46605" rIns="93206" bIns="46605" rtlCol="0" anchor="ctr"/>
          <a:lstStyle/>
          <a:p>
            <a:pPr algn="ctr" defTabSz="932573">
              <a:defRPr/>
            </a:pPr>
            <a:endParaRPr lang="en-US" sz="1836" kern="0" dirty="0">
              <a:solidFill>
                <a:srgbClr val="FFFFFF">
                  <a:lumMod val="50000"/>
                </a:srgbClr>
              </a:solidFill>
              <a:latin typeface="Segoe UI Light" panose="020B0502040204020203" pitchFamily="34" charset="0"/>
            </a:endParaRPr>
          </a:p>
        </p:txBody>
      </p:sp>
    </p:spTree>
    <p:extLst>
      <p:ext uri="{BB962C8B-B14F-4D97-AF65-F5344CB8AC3E}">
        <p14:creationId xmlns:p14="http://schemas.microsoft.com/office/powerpoint/2010/main" val="6950990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25082" y="671248"/>
            <a:ext cx="8505750" cy="4784485"/>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223425" y="1121345"/>
            <a:ext cx="2841726" cy="3067885"/>
          </a:xfrm>
          <a:prstGeom prst="rect">
            <a:avLst/>
          </a:prstGeom>
          <a:noFill/>
        </p:spPr>
        <p:txBody>
          <a:bodyPr wrap="square" lIns="186521" tIns="149217" rIns="186521" bIns="149217" rtlCol="0">
            <a:spAutoFit/>
          </a:bodyPr>
          <a:lstStyle/>
          <a:p>
            <a:pPr defTabSz="932573">
              <a:lnSpc>
                <a:spcPct val="90000"/>
              </a:lnSpc>
              <a:spcAft>
                <a:spcPts val="612"/>
              </a:spcAft>
              <a:defRPr/>
            </a:pPr>
            <a:r>
              <a:rPr lang="en-US" sz="2448" kern="0" dirty="0">
                <a:gradFill>
                  <a:gsLst>
                    <a:gs pos="2917">
                      <a:srgbClr val="505050"/>
                    </a:gs>
                    <a:gs pos="30000">
                      <a:srgbClr val="505050"/>
                    </a:gs>
                  </a:gsLst>
                  <a:lin ang="5400000" scaled="0"/>
                </a:gradFill>
              </a:rPr>
              <a:t>Sign in to the Partner Center using your CSP tenant credentials (same credentials used with the Partner Admin Center)  </a:t>
            </a:r>
          </a:p>
        </p:txBody>
      </p:sp>
      <p:sp>
        <p:nvSpPr>
          <p:cNvPr id="5" name="Freeform 4"/>
          <p:cNvSpPr/>
          <p:nvPr/>
        </p:nvSpPr>
        <p:spPr>
          <a:xfrm rot="20359169">
            <a:off x="9994919" y="3084993"/>
            <a:ext cx="165012" cy="2368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glow rad="228600">
              <a:srgbClr val="FFC000">
                <a:alpha val="40000"/>
              </a:srgb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3206" tIns="46605" rIns="93206" bIns="46605" rtlCol="0" anchor="ctr"/>
          <a:lstStyle/>
          <a:p>
            <a:pPr algn="ctr" defTabSz="932573">
              <a:defRPr/>
            </a:pPr>
            <a:endParaRPr lang="en-US" sz="1836" kern="0" dirty="0">
              <a:solidFill>
                <a:srgbClr val="FFFFFF">
                  <a:lumMod val="50000"/>
                </a:srgbClr>
              </a:solidFill>
              <a:latin typeface="Segoe UI Light" panose="020B0502040204020203" pitchFamily="34" charset="0"/>
            </a:endParaRPr>
          </a:p>
        </p:txBody>
      </p:sp>
      <p:sp>
        <p:nvSpPr>
          <p:cNvPr id="6" name="Rectangle 5"/>
          <p:cNvSpPr/>
          <p:nvPr/>
        </p:nvSpPr>
        <p:spPr bwMode="auto">
          <a:xfrm>
            <a:off x="9734263" y="2244368"/>
            <a:ext cx="1877531" cy="387815"/>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cxnSp>
        <p:nvCxnSpPr>
          <p:cNvPr id="7" name="Elbow Connector 6"/>
          <p:cNvCxnSpPr>
            <a:stCxn id="6" idx="1"/>
            <a:endCxn id="8" idx="1"/>
          </p:cNvCxnSpPr>
          <p:nvPr/>
        </p:nvCxnSpPr>
        <p:spPr>
          <a:xfrm rot="10800000" flipV="1">
            <a:off x="5055401" y="2438276"/>
            <a:ext cx="4678863" cy="3540184"/>
          </a:xfrm>
          <a:prstGeom prst="bentConnector3">
            <a:avLst>
              <a:gd name="adj1" fmla="val 104983"/>
            </a:avLst>
          </a:prstGeom>
          <a:noFill/>
          <a:ln w="38100" cap="flat" cmpd="sng" algn="ctr">
            <a:solidFill>
              <a:srgbClr val="EB3C00"/>
            </a:solidFill>
            <a:prstDash val="solid"/>
            <a:tailEnd type="arrow"/>
          </a:ln>
          <a:effectLst/>
        </p:spPr>
      </p:cxnSp>
      <p:sp>
        <p:nvSpPr>
          <p:cNvPr id="8" name="TextBox 7"/>
          <p:cNvSpPr txBox="1"/>
          <p:nvPr/>
        </p:nvSpPr>
        <p:spPr>
          <a:xfrm>
            <a:off x="5055400" y="5690323"/>
            <a:ext cx="6948956" cy="576274"/>
          </a:xfrm>
          <a:prstGeom prst="rect">
            <a:avLst/>
          </a:prstGeom>
          <a:noFill/>
        </p:spPr>
        <p:txBody>
          <a:bodyPr wrap="square" lIns="0" tIns="0" rIns="0" bIns="0" rtlCol="0">
            <a:spAutoFit/>
          </a:bodyPr>
          <a:lstStyle/>
          <a:p>
            <a:pPr defTabSz="932535">
              <a:defRPr/>
            </a:pPr>
            <a:r>
              <a:rPr lang="en-US" sz="1836" kern="0" dirty="0">
                <a:solidFill>
                  <a:srgbClr val="000000">
                    <a:lumMod val="50000"/>
                    <a:lumOff val="50000"/>
                  </a:srgbClr>
                </a:solidFill>
              </a:rPr>
              <a:t>Use the AAD Join credentials associated with the tenant you used to onboard to CSP. </a:t>
            </a:r>
            <a:endParaRPr lang="en-US" sz="1836" b="1" kern="0" dirty="0">
              <a:solidFill>
                <a:srgbClr val="FF0000"/>
              </a:solidFill>
            </a:endParaRPr>
          </a:p>
        </p:txBody>
      </p:sp>
    </p:spTree>
    <p:extLst>
      <p:ext uri="{BB962C8B-B14F-4D97-AF65-F5344CB8AC3E}">
        <p14:creationId xmlns:p14="http://schemas.microsoft.com/office/powerpoint/2010/main" val="14609890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135873" y="2828573"/>
            <a:ext cx="11299719" cy="879912"/>
          </a:xfrm>
        </p:spPr>
        <p:txBody>
          <a:bodyPr/>
          <a:lstStyle/>
          <a:p>
            <a:pPr marL="0" indent="0">
              <a:buNone/>
            </a:pPr>
            <a:r>
              <a:rPr lang="en-US" sz="4896" spc="-101" dirty="0">
                <a:ln w="3175">
                  <a:noFill/>
                </a:ln>
                <a:solidFill>
                  <a:srgbClr val="0070C0"/>
                </a:solidFill>
                <a:cs typeface="Segoe UI" pitchFamily="34" charset="0"/>
              </a:rPr>
              <a:t>Selecting an offer for a new customer</a:t>
            </a:r>
          </a:p>
        </p:txBody>
      </p:sp>
    </p:spTree>
    <p:extLst>
      <p:ext uri="{BB962C8B-B14F-4D97-AF65-F5344CB8AC3E}">
        <p14:creationId xmlns:p14="http://schemas.microsoft.com/office/powerpoint/2010/main" val="124638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2202" y="745136"/>
            <a:ext cx="8054179" cy="4530477"/>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23425" y="1121345"/>
            <a:ext cx="2841726" cy="2030433"/>
          </a:xfrm>
          <a:prstGeom prst="rect">
            <a:avLst/>
          </a:prstGeom>
          <a:noFill/>
        </p:spPr>
        <p:txBody>
          <a:bodyPr wrap="square" lIns="186521" tIns="149217" rIns="186521" bIns="149217" rtlCol="0">
            <a:spAutoFit/>
          </a:bodyPr>
          <a:lstStyle/>
          <a:p>
            <a:pPr defTabSz="932573">
              <a:lnSpc>
                <a:spcPct val="90000"/>
              </a:lnSpc>
              <a:spcAft>
                <a:spcPts val="612"/>
              </a:spcAft>
              <a:defRPr/>
            </a:pPr>
            <a:r>
              <a:rPr lang="en-US" sz="2448" kern="0" dirty="0">
                <a:gradFill>
                  <a:gsLst>
                    <a:gs pos="2917">
                      <a:srgbClr val="505050"/>
                    </a:gs>
                    <a:gs pos="30000">
                      <a:srgbClr val="505050"/>
                    </a:gs>
                  </a:gsLst>
                  <a:lin ang="5400000" scaled="0"/>
                </a:gradFill>
              </a:rPr>
              <a:t>Select the offers and desired number of seats. Click </a:t>
            </a:r>
            <a:r>
              <a:rPr lang="en-US" sz="2448" b="1" kern="0" dirty="0">
                <a:gradFill>
                  <a:gsLst>
                    <a:gs pos="2917">
                      <a:srgbClr val="505050"/>
                    </a:gs>
                    <a:gs pos="30000">
                      <a:srgbClr val="505050"/>
                    </a:gs>
                  </a:gsLst>
                  <a:lin ang="5400000" scaled="0"/>
                </a:gradFill>
              </a:rPr>
              <a:t>Next: Review</a:t>
            </a:r>
          </a:p>
        </p:txBody>
      </p:sp>
      <p:cxnSp>
        <p:nvCxnSpPr>
          <p:cNvPr id="7" name="Elbow Connector 6"/>
          <p:cNvCxnSpPr>
            <a:stCxn id="6" idx="1"/>
            <a:endCxn id="8" idx="1"/>
          </p:cNvCxnSpPr>
          <p:nvPr/>
        </p:nvCxnSpPr>
        <p:spPr>
          <a:xfrm rot="10800000" flipV="1">
            <a:off x="4747729" y="5059813"/>
            <a:ext cx="1573130" cy="1229847"/>
          </a:xfrm>
          <a:prstGeom prst="bentConnector3">
            <a:avLst>
              <a:gd name="adj1" fmla="val 114821"/>
            </a:avLst>
          </a:prstGeom>
          <a:noFill/>
          <a:ln w="38100" cap="flat" cmpd="sng" algn="ctr">
            <a:solidFill>
              <a:srgbClr val="EB3C00"/>
            </a:solidFill>
            <a:prstDash val="solid"/>
            <a:tailEnd type="arrow"/>
          </a:ln>
          <a:effectLst/>
        </p:spPr>
      </p:cxnSp>
      <p:sp>
        <p:nvSpPr>
          <p:cNvPr id="8" name="TextBox 7"/>
          <p:cNvSpPr txBox="1"/>
          <p:nvPr/>
        </p:nvSpPr>
        <p:spPr>
          <a:xfrm>
            <a:off x="4747730" y="5713386"/>
            <a:ext cx="6333188" cy="1152549"/>
          </a:xfrm>
          <a:prstGeom prst="rect">
            <a:avLst/>
          </a:prstGeom>
          <a:noFill/>
        </p:spPr>
        <p:txBody>
          <a:bodyPr wrap="square" lIns="0" tIns="0" rIns="0" bIns="0" rtlCol="0">
            <a:spAutoFit/>
          </a:bodyPr>
          <a:lstStyle/>
          <a:p>
            <a:pPr defTabSz="932535">
              <a:defRPr/>
            </a:pPr>
            <a:r>
              <a:rPr lang="en-US" sz="1836" kern="0" dirty="0">
                <a:solidFill>
                  <a:srgbClr val="000000">
                    <a:lumMod val="50000"/>
                    <a:lumOff val="50000"/>
                  </a:srgbClr>
                </a:solidFill>
              </a:rPr>
              <a:t>Select one or more offers, along with the number of licenses for each offer. In this example, Windows Enterprise offer and Office 365 E1 are selected. </a:t>
            </a:r>
            <a:br>
              <a:rPr lang="en-US" sz="1836" kern="0" dirty="0">
                <a:solidFill>
                  <a:srgbClr val="000000">
                    <a:lumMod val="50000"/>
                    <a:lumOff val="50000"/>
                  </a:srgbClr>
                </a:solidFill>
              </a:rPr>
            </a:br>
            <a:r>
              <a:rPr lang="en-US" sz="1836" kern="0" dirty="0">
                <a:solidFill>
                  <a:srgbClr val="000000">
                    <a:lumMod val="50000"/>
                    <a:lumOff val="50000"/>
                  </a:srgbClr>
                </a:solidFill>
              </a:rPr>
              <a:t>Click </a:t>
            </a:r>
            <a:r>
              <a:rPr lang="en-US" sz="1836" b="1" kern="0" dirty="0">
                <a:solidFill>
                  <a:srgbClr val="000000">
                    <a:lumMod val="50000"/>
                    <a:lumOff val="50000"/>
                  </a:srgbClr>
                </a:solidFill>
              </a:rPr>
              <a:t>Next: Review</a:t>
            </a:r>
            <a:r>
              <a:rPr lang="en-US" sz="1836" kern="0" dirty="0">
                <a:solidFill>
                  <a:srgbClr val="000000">
                    <a:lumMod val="50000"/>
                    <a:lumOff val="50000"/>
                  </a:srgbClr>
                </a:solidFill>
              </a:rPr>
              <a:t> </a:t>
            </a:r>
            <a:endParaRPr lang="en-US" sz="1836" b="1" kern="0" dirty="0">
              <a:solidFill>
                <a:srgbClr val="FF0000"/>
              </a:solidFill>
            </a:endParaRPr>
          </a:p>
        </p:txBody>
      </p:sp>
      <p:pic>
        <p:nvPicPr>
          <p:cNvPr id="12" name="Picture 11"/>
          <p:cNvPicPr>
            <a:picLocks noChangeAspect="1"/>
          </p:cNvPicPr>
          <p:nvPr/>
        </p:nvPicPr>
        <p:blipFill>
          <a:blip r:embed="rId4"/>
          <a:stretch>
            <a:fillRect/>
          </a:stretch>
        </p:blipFill>
        <p:spPr>
          <a:xfrm>
            <a:off x="6530912" y="4864965"/>
            <a:ext cx="3204575" cy="379920"/>
          </a:xfrm>
          <a:prstGeom prst="rect">
            <a:avLst/>
          </a:prstGeom>
        </p:spPr>
      </p:pic>
      <p:sp>
        <p:nvSpPr>
          <p:cNvPr id="6" name="Rectangle 5"/>
          <p:cNvSpPr/>
          <p:nvPr/>
        </p:nvSpPr>
        <p:spPr bwMode="auto">
          <a:xfrm>
            <a:off x="6320860" y="4864970"/>
            <a:ext cx="4681123" cy="389687"/>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63334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717325" y="678210"/>
            <a:ext cx="8276348" cy="4655446"/>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23425" y="1121345"/>
            <a:ext cx="2841726" cy="1684616"/>
          </a:xfrm>
          <a:prstGeom prst="rect">
            <a:avLst/>
          </a:prstGeom>
          <a:noFill/>
        </p:spPr>
        <p:txBody>
          <a:bodyPr wrap="square" lIns="186521" tIns="149217" rIns="186521" bIns="149217" rtlCol="0">
            <a:spAutoFit/>
          </a:bodyPr>
          <a:lstStyle/>
          <a:p>
            <a:pPr defTabSz="932573">
              <a:lnSpc>
                <a:spcPct val="90000"/>
              </a:lnSpc>
              <a:spcAft>
                <a:spcPts val="612"/>
              </a:spcAft>
              <a:defRPr/>
            </a:pPr>
            <a:r>
              <a:rPr lang="en-US" sz="2448" kern="0" dirty="0">
                <a:gradFill>
                  <a:gsLst>
                    <a:gs pos="2917">
                      <a:srgbClr val="505050"/>
                    </a:gs>
                    <a:gs pos="30000">
                      <a:srgbClr val="505050"/>
                    </a:gs>
                  </a:gsLst>
                  <a:lin ang="5400000" scaled="0"/>
                </a:gradFill>
              </a:rPr>
              <a:t>The new customer now appears on the </a:t>
            </a:r>
            <a:r>
              <a:rPr lang="en-US" sz="2448" b="1" kern="0" dirty="0">
                <a:gradFill>
                  <a:gsLst>
                    <a:gs pos="2917">
                      <a:srgbClr val="505050"/>
                    </a:gs>
                    <a:gs pos="30000">
                      <a:srgbClr val="505050"/>
                    </a:gs>
                  </a:gsLst>
                  <a:lin ang="5400000" scaled="0"/>
                </a:gradFill>
              </a:rPr>
              <a:t>Customers</a:t>
            </a:r>
            <a:r>
              <a:rPr lang="en-US" sz="2448" kern="0" dirty="0">
                <a:gradFill>
                  <a:gsLst>
                    <a:gs pos="2917">
                      <a:srgbClr val="505050"/>
                    </a:gs>
                    <a:gs pos="30000">
                      <a:srgbClr val="505050"/>
                    </a:gs>
                  </a:gsLst>
                  <a:lin ang="5400000" scaled="0"/>
                </a:gradFill>
              </a:rPr>
              <a:t> list </a:t>
            </a:r>
          </a:p>
        </p:txBody>
      </p:sp>
      <p:sp>
        <p:nvSpPr>
          <p:cNvPr id="4" name="Rectangle 3"/>
          <p:cNvSpPr/>
          <p:nvPr/>
        </p:nvSpPr>
        <p:spPr bwMode="auto">
          <a:xfrm>
            <a:off x="6326167" y="2955548"/>
            <a:ext cx="4645906" cy="271892"/>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cxnSp>
        <p:nvCxnSpPr>
          <p:cNvPr id="5" name="Elbow Connector 4"/>
          <p:cNvCxnSpPr>
            <a:stCxn id="4" idx="1"/>
            <a:endCxn id="6" idx="1"/>
          </p:cNvCxnSpPr>
          <p:nvPr/>
        </p:nvCxnSpPr>
        <p:spPr>
          <a:xfrm rot="10800000" flipH="1" flipV="1">
            <a:off x="6326166" y="3091494"/>
            <a:ext cx="668309" cy="3198166"/>
          </a:xfrm>
          <a:prstGeom prst="bentConnector3">
            <a:avLst>
              <a:gd name="adj1" fmla="val -34887"/>
            </a:avLst>
          </a:prstGeom>
          <a:noFill/>
          <a:ln w="38100" cap="flat" cmpd="sng" algn="ctr">
            <a:solidFill>
              <a:srgbClr val="EB3C00"/>
            </a:solidFill>
            <a:prstDash val="solid"/>
            <a:tailEnd type="arrow"/>
          </a:ln>
          <a:effectLst/>
        </p:spPr>
      </p:cxnSp>
      <p:sp>
        <p:nvSpPr>
          <p:cNvPr id="6" name="TextBox 5"/>
          <p:cNvSpPr txBox="1"/>
          <p:nvPr/>
        </p:nvSpPr>
        <p:spPr>
          <a:xfrm>
            <a:off x="6994476" y="5713386"/>
            <a:ext cx="4999198" cy="1152549"/>
          </a:xfrm>
          <a:prstGeom prst="rect">
            <a:avLst/>
          </a:prstGeom>
          <a:noFill/>
        </p:spPr>
        <p:txBody>
          <a:bodyPr wrap="square" lIns="0" tIns="0" rIns="0" bIns="0" rtlCol="0">
            <a:spAutoFit/>
          </a:bodyPr>
          <a:lstStyle/>
          <a:p>
            <a:pPr defTabSz="932535">
              <a:defRPr/>
            </a:pPr>
            <a:r>
              <a:rPr lang="en-US" sz="1836" kern="0" dirty="0">
                <a:solidFill>
                  <a:srgbClr val="000000">
                    <a:lumMod val="50000"/>
                    <a:lumOff val="50000"/>
                  </a:srgbClr>
                </a:solidFill>
              </a:rPr>
              <a:t>The new customer will appear on the </a:t>
            </a:r>
            <a:r>
              <a:rPr lang="en-US" sz="1836" b="1" kern="0" dirty="0">
                <a:solidFill>
                  <a:srgbClr val="000000">
                    <a:lumMod val="50000"/>
                    <a:lumOff val="50000"/>
                  </a:srgbClr>
                </a:solidFill>
              </a:rPr>
              <a:t>Customers</a:t>
            </a:r>
            <a:r>
              <a:rPr lang="en-US" sz="1836" kern="0" dirty="0">
                <a:solidFill>
                  <a:srgbClr val="000000">
                    <a:lumMod val="50000"/>
                    <a:lumOff val="50000"/>
                  </a:srgbClr>
                </a:solidFill>
              </a:rPr>
              <a:t> list. Note: it may take up to a couple of minutes for the customer to appear on the list. </a:t>
            </a:r>
            <a:endParaRPr lang="en-US" sz="1836" b="1" kern="0" dirty="0">
              <a:solidFill>
                <a:srgbClr val="FF0000"/>
              </a:solidFill>
            </a:endParaRPr>
          </a:p>
        </p:txBody>
      </p:sp>
    </p:spTree>
    <p:extLst>
      <p:ext uri="{BB962C8B-B14F-4D97-AF65-F5344CB8AC3E}">
        <p14:creationId xmlns:p14="http://schemas.microsoft.com/office/powerpoint/2010/main" val="11170272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135873" y="2971054"/>
            <a:ext cx="11299719" cy="879912"/>
          </a:xfrm>
        </p:spPr>
        <p:txBody>
          <a:bodyPr/>
          <a:lstStyle/>
          <a:p>
            <a:pPr marL="0" indent="0">
              <a:buNone/>
            </a:pPr>
            <a:r>
              <a:rPr lang="en-US" sz="4896" spc="-101" dirty="0">
                <a:ln w="3175">
                  <a:noFill/>
                </a:ln>
                <a:solidFill>
                  <a:srgbClr val="0070C0"/>
                </a:solidFill>
                <a:cs typeface="Segoe UI" pitchFamily="34" charset="0"/>
              </a:rPr>
              <a:t>Add subscriptions to existing customer</a:t>
            </a:r>
          </a:p>
        </p:txBody>
      </p:sp>
    </p:spTree>
    <p:extLst>
      <p:ext uri="{BB962C8B-B14F-4D97-AF65-F5344CB8AC3E}">
        <p14:creationId xmlns:p14="http://schemas.microsoft.com/office/powerpoint/2010/main" val="28644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602060" y="621466"/>
            <a:ext cx="8550058" cy="4809409"/>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23425" y="1121345"/>
            <a:ext cx="2841726" cy="1684616"/>
          </a:xfrm>
          <a:prstGeom prst="rect">
            <a:avLst/>
          </a:prstGeom>
          <a:noFill/>
        </p:spPr>
        <p:txBody>
          <a:bodyPr wrap="square" lIns="186521" tIns="149217" rIns="186521" bIns="149217" rtlCol="0">
            <a:spAutoFit/>
          </a:bodyPr>
          <a:lstStyle/>
          <a:p>
            <a:pPr defTabSz="932573">
              <a:lnSpc>
                <a:spcPct val="90000"/>
              </a:lnSpc>
              <a:spcAft>
                <a:spcPts val="612"/>
              </a:spcAft>
              <a:defRPr/>
            </a:pPr>
            <a:r>
              <a:rPr lang="en-US" sz="2448" kern="0" dirty="0">
                <a:gradFill>
                  <a:gsLst>
                    <a:gs pos="2917">
                      <a:srgbClr val="505050"/>
                    </a:gs>
                    <a:gs pos="30000">
                      <a:srgbClr val="505050"/>
                    </a:gs>
                  </a:gsLst>
                  <a:lin ang="5400000" scaled="0"/>
                </a:gradFill>
              </a:rPr>
              <a:t>From the </a:t>
            </a:r>
            <a:r>
              <a:rPr lang="en-US" sz="2448" b="1" kern="0" dirty="0">
                <a:gradFill>
                  <a:gsLst>
                    <a:gs pos="2917">
                      <a:srgbClr val="505050"/>
                    </a:gs>
                    <a:gs pos="30000">
                      <a:srgbClr val="505050"/>
                    </a:gs>
                  </a:gsLst>
                  <a:lin ang="5400000" scaled="0"/>
                </a:gradFill>
              </a:rPr>
              <a:t>Customers</a:t>
            </a:r>
            <a:r>
              <a:rPr lang="en-US" sz="2448" kern="0" dirty="0">
                <a:gradFill>
                  <a:gsLst>
                    <a:gs pos="2917">
                      <a:srgbClr val="505050"/>
                    </a:gs>
                    <a:gs pos="30000">
                      <a:srgbClr val="505050"/>
                    </a:gs>
                  </a:gsLst>
                  <a:lin ang="5400000" scaled="0"/>
                </a:gradFill>
              </a:rPr>
              <a:t> page, click </a:t>
            </a:r>
            <a:r>
              <a:rPr lang="en-US" sz="2448" b="1" kern="0" dirty="0">
                <a:gradFill>
                  <a:gsLst>
                    <a:gs pos="2917">
                      <a:srgbClr val="505050"/>
                    </a:gs>
                    <a:gs pos="30000">
                      <a:srgbClr val="505050"/>
                    </a:gs>
                  </a:gsLst>
                  <a:lin ang="5400000" scaled="0"/>
                </a:gradFill>
              </a:rPr>
              <a:t>Add subscriptions</a:t>
            </a:r>
            <a:r>
              <a:rPr lang="en-US" sz="2448" kern="0" dirty="0">
                <a:gradFill>
                  <a:gsLst>
                    <a:gs pos="2917">
                      <a:srgbClr val="505050"/>
                    </a:gs>
                    <a:gs pos="30000">
                      <a:srgbClr val="505050"/>
                    </a:gs>
                  </a:gsLst>
                  <a:lin ang="5400000" scaled="0"/>
                </a:gradFill>
              </a:rPr>
              <a:t> </a:t>
            </a:r>
          </a:p>
        </p:txBody>
      </p:sp>
      <p:sp>
        <p:nvSpPr>
          <p:cNvPr id="4" name="Rectangle 3"/>
          <p:cNvSpPr/>
          <p:nvPr/>
        </p:nvSpPr>
        <p:spPr bwMode="auto">
          <a:xfrm>
            <a:off x="7922773" y="4005756"/>
            <a:ext cx="723946" cy="133329"/>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cxnSp>
        <p:nvCxnSpPr>
          <p:cNvPr id="5" name="Elbow Connector 4"/>
          <p:cNvCxnSpPr>
            <a:stCxn id="4" idx="1"/>
            <a:endCxn id="6" idx="1"/>
          </p:cNvCxnSpPr>
          <p:nvPr/>
        </p:nvCxnSpPr>
        <p:spPr>
          <a:xfrm rot="10800000" flipV="1">
            <a:off x="5376454" y="4072420"/>
            <a:ext cx="2546320" cy="2073173"/>
          </a:xfrm>
          <a:prstGeom prst="bentConnector3">
            <a:avLst>
              <a:gd name="adj1" fmla="val 109156"/>
            </a:avLst>
          </a:prstGeom>
          <a:noFill/>
          <a:ln w="38100" cap="flat" cmpd="sng" algn="ctr">
            <a:solidFill>
              <a:srgbClr val="EB3C00"/>
            </a:solidFill>
            <a:prstDash val="solid"/>
            <a:tailEnd type="arrow"/>
          </a:ln>
          <a:effectLst/>
        </p:spPr>
      </p:cxnSp>
      <p:sp>
        <p:nvSpPr>
          <p:cNvPr id="6" name="TextBox 5"/>
          <p:cNvSpPr txBox="1"/>
          <p:nvPr/>
        </p:nvSpPr>
        <p:spPr>
          <a:xfrm>
            <a:off x="5376453" y="5713387"/>
            <a:ext cx="6538703" cy="864412"/>
          </a:xfrm>
          <a:prstGeom prst="rect">
            <a:avLst/>
          </a:prstGeom>
          <a:noFill/>
        </p:spPr>
        <p:txBody>
          <a:bodyPr wrap="square" lIns="0" tIns="0" rIns="0" bIns="0" rtlCol="0">
            <a:spAutoFit/>
          </a:bodyPr>
          <a:lstStyle/>
          <a:p>
            <a:pPr defTabSz="932535">
              <a:defRPr/>
            </a:pPr>
            <a:r>
              <a:rPr lang="en-US" sz="1836" kern="0" dirty="0">
                <a:solidFill>
                  <a:srgbClr val="000000">
                    <a:lumMod val="50000"/>
                    <a:lumOff val="50000"/>
                  </a:srgbClr>
                </a:solidFill>
              </a:rPr>
              <a:t>To provision new subscriptions for a customer, first click on the down arrow in the far right column to show the expanded details for the customer. Then click </a:t>
            </a:r>
            <a:r>
              <a:rPr lang="en-US" sz="1836" b="1" kern="0" dirty="0">
                <a:solidFill>
                  <a:srgbClr val="000000">
                    <a:lumMod val="50000"/>
                    <a:lumOff val="50000"/>
                  </a:srgbClr>
                </a:solidFill>
              </a:rPr>
              <a:t>Add subscriptions</a:t>
            </a:r>
            <a:r>
              <a:rPr lang="en-US" sz="1836" kern="0" dirty="0">
                <a:solidFill>
                  <a:srgbClr val="000000">
                    <a:lumMod val="50000"/>
                    <a:lumOff val="50000"/>
                  </a:srgbClr>
                </a:solidFill>
              </a:rPr>
              <a:t>. </a:t>
            </a:r>
            <a:endParaRPr lang="en-US" sz="1836" b="1" kern="0" dirty="0">
              <a:solidFill>
                <a:srgbClr val="FF0000"/>
              </a:solidFill>
            </a:endParaRPr>
          </a:p>
        </p:txBody>
      </p:sp>
      <p:sp>
        <p:nvSpPr>
          <p:cNvPr id="7" name="Freeform 6"/>
          <p:cNvSpPr/>
          <p:nvPr/>
        </p:nvSpPr>
        <p:spPr>
          <a:xfrm rot="20359169">
            <a:off x="8413763" y="4095236"/>
            <a:ext cx="200572" cy="253675"/>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glow rad="228600">
              <a:srgbClr val="FFC000">
                <a:alpha val="40000"/>
              </a:srgb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3206" tIns="46605" rIns="93206" bIns="46605" rtlCol="0" anchor="ctr"/>
          <a:lstStyle/>
          <a:p>
            <a:pPr algn="ctr" defTabSz="932573">
              <a:defRPr/>
            </a:pPr>
            <a:endParaRPr lang="en-US" sz="1836" kern="0" dirty="0">
              <a:solidFill>
                <a:srgbClr val="FFFFFF">
                  <a:lumMod val="50000"/>
                </a:srgbClr>
              </a:solidFill>
              <a:latin typeface="Segoe UI Light" panose="020B0502040204020203" pitchFamily="34" charset="0"/>
            </a:endParaRPr>
          </a:p>
        </p:txBody>
      </p:sp>
      <p:sp>
        <p:nvSpPr>
          <p:cNvPr id="12" name="Rectangle 11"/>
          <p:cNvSpPr/>
          <p:nvPr/>
        </p:nvSpPr>
        <p:spPr bwMode="auto">
          <a:xfrm>
            <a:off x="10771581" y="3578583"/>
            <a:ext cx="361732" cy="185618"/>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sp>
        <p:nvSpPr>
          <p:cNvPr id="13" name="Freeform 12"/>
          <p:cNvSpPr/>
          <p:nvPr/>
        </p:nvSpPr>
        <p:spPr>
          <a:xfrm rot="20359169">
            <a:off x="10931795" y="3705497"/>
            <a:ext cx="165012" cy="2368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glow rad="228600">
              <a:srgbClr val="FFC000">
                <a:alpha val="40000"/>
              </a:srgb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3206" tIns="46605" rIns="93206" bIns="46605" rtlCol="0" anchor="ctr"/>
          <a:lstStyle/>
          <a:p>
            <a:pPr algn="ctr" defTabSz="932573">
              <a:defRPr/>
            </a:pPr>
            <a:endParaRPr lang="en-US" sz="1836" kern="0" dirty="0">
              <a:solidFill>
                <a:srgbClr val="FFFFFF">
                  <a:lumMod val="50000"/>
                </a:srgbClr>
              </a:solidFill>
              <a:latin typeface="Segoe UI Light" panose="020B0502040204020203" pitchFamily="34" charset="0"/>
            </a:endParaRPr>
          </a:p>
        </p:txBody>
      </p:sp>
      <p:pic>
        <p:nvPicPr>
          <p:cNvPr id="3" name="Picture 2"/>
          <p:cNvPicPr>
            <a:picLocks noChangeAspect="1"/>
          </p:cNvPicPr>
          <p:nvPr/>
        </p:nvPicPr>
        <p:blipFill>
          <a:blip r:embed="rId4"/>
          <a:stretch>
            <a:fillRect/>
          </a:stretch>
        </p:blipFill>
        <p:spPr>
          <a:xfrm>
            <a:off x="9260009" y="4259581"/>
            <a:ext cx="437158" cy="116575"/>
          </a:xfrm>
          <a:prstGeom prst="rect">
            <a:avLst/>
          </a:prstGeom>
        </p:spPr>
      </p:pic>
    </p:spTree>
    <p:extLst>
      <p:ext uri="{BB962C8B-B14F-4D97-AF65-F5344CB8AC3E}">
        <p14:creationId xmlns:p14="http://schemas.microsoft.com/office/powerpoint/2010/main" val="37043943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4111434036"/>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kern="1200" dirty="0">
                          <a:solidFill>
                            <a:schemeClr val="dk1"/>
                          </a:solidFill>
                          <a:latin typeface="+mn-lt"/>
                          <a:ea typeface="+mn-ea"/>
                          <a:cs typeface="+mn-cs"/>
                        </a:rPr>
                        <a:t>Module 1 – Introduction</a:t>
                      </a:r>
                    </a:p>
                  </a:txBody>
                  <a:tcPr anchor="ctr"/>
                </a:tc>
                <a:tc>
                  <a:txBody>
                    <a:bodyPr/>
                    <a:lstStyle/>
                    <a:p>
                      <a:pPr algn="l"/>
                      <a:r>
                        <a:rPr lang="en-US" sz="1100" dirty="0"/>
                        <a:t>Module 1 – Base System Setup</a:t>
                      </a:r>
                      <a:endParaRPr lang="en-US" sz="1100" dirty="0">
                        <a:latin typeface="+mn-lt"/>
                        <a:cs typeface="Segoe UI Light" panose="020B0502040204020203" pitchFamily="34" charset="0"/>
                      </a:endParaRP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dirty="0"/>
                        <a:t>Module 1 –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marL="0" algn="l" defTabSz="932742" rtl="0" eaLnBrk="1" latinLnBrk="0" hangingPunct="1"/>
                      <a:r>
                        <a:rPr lang="en-US" sz="1100" kern="1200" dirty="0">
                          <a:solidFill>
                            <a:srgbClr val="0078D7"/>
                          </a:solidFill>
                          <a:latin typeface="Segoe UI Semibold" panose="020B0702040204020203" pitchFamily="34" charset="0"/>
                          <a:ea typeface="+mn-ea"/>
                          <a:cs typeface="Segoe UI Semibold" panose="020B0702040204020203" pitchFamily="34" charset="0"/>
                        </a:rPr>
                        <a:t>Module 2 – Deployment</a:t>
                      </a: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dirty="0"/>
                        <a:t>Module 3 – Advanced </a:t>
                      </a:r>
                      <a:r>
                        <a:rPr lang="en-US" sz="1100"/>
                        <a:t>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t>Module 3 – Management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4 – Advanced management options I</a:t>
                      </a:r>
                    </a:p>
                  </a:txBody>
                  <a:tcPr anchor="ctr"/>
                </a:tc>
                <a:tc>
                  <a:txBody>
                    <a:bodyPr/>
                    <a:lstStyle/>
                    <a:p>
                      <a:pPr algn="l"/>
                      <a:r>
                        <a:rPr lang="en-US" sz="1100" dirty="0"/>
                        <a:t>Module 4 – Information </a:t>
                      </a:r>
                      <a:r>
                        <a:rPr lang="en-US" sz="1100"/>
                        <a:t>Security (WIP/AIP)</a:t>
                      </a:r>
                      <a:endParaRPr lang="en-US" sz="1100" dirty="0">
                        <a:latin typeface="+mn-lt"/>
                        <a:cs typeface="Segoe UI Light" panose="020B0502040204020203" pitchFamily="34" charset="0"/>
                      </a:endParaRPr>
                    </a:p>
                  </a:txBody>
                  <a:tcPr anchor="ctr"/>
                </a:tc>
                <a:tc gridSpan="3">
                  <a:txBody>
                    <a:bodyPr/>
                    <a:lstStyle/>
                    <a:p>
                      <a:pPr algn="l"/>
                      <a:r>
                        <a:rPr lang="en-US" sz="1100" kern="1200" dirty="0">
                          <a:solidFill>
                            <a:schemeClr val="dk1"/>
                          </a:solidFill>
                          <a:latin typeface="+mn-lt"/>
                          <a:ea typeface="+mn-ea"/>
                          <a:cs typeface="+mn-cs"/>
                        </a:rPr>
                        <a:t>Module 4 – Security</a:t>
                      </a:r>
                    </a:p>
                  </a:txBody>
                  <a:tcPr anchor="ctr">
                    <a:lnR w="28575" cap="flat" cmpd="sng" algn="ctr">
                      <a:solidFill>
                        <a:srgbClr val="0078D7"/>
                      </a:solidFill>
                      <a:prstDash val="solid"/>
                      <a:round/>
                      <a:headEnd type="none" w="med" len="med"/>
                      <a:tailEnd type="none" w="med" len="med"/>
                    </a:lnR>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chemeClr val="dk1"/>
                          </a:solidFill>
                          <a:latin typeface="+mn-lt"/>
                          <a:ea typeface="+mn-ea"/>
                          <a:cs typeface="+mn-cs"/>
                        </a:rPr>
                        <a:t>Module 5 - Advanced management options II</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26672272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626617" y="909285"/>
            <a:ext cx="8454139" cy="4755453"/>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23425" y="1121345"/>
            <a:ext cx="2841726" cy="1684616"/>
          </a:xfrm>
          <a:prstGeom prst="rect">
            <a:avLst/>
          </a:prstGeom>
          <a:noFill/>
        </p:spPr>
        <p:txBody>
          <a:bodyPr wrap="square" lIns="186521" tIns="149217" rIns="186521" bIns="149217" rtlCol="0">
            <a:spAutoFit/>
          </a:bodyPr>
          <a:lstStyle/>
          <a:p>
            <a:pPr defTabSz="932573">
              <a:lnSpc>
                <a:spcPct val="90000"/>
              </a:lnSpc>
              <a:spcAft>
                <a:spcPts val="612"/>
              </a:spcAft>
              <a:defRPr/>
            </a:pPr>
            <a:r>
              <a:rPr lang="en-US" sz="2448" kern="0" dirty="0">
                <a:gradFill>
                  <a:gsLst>
                    <a:gs pos="2917">
                      <a:srgbClr val="505050"/>
                    </a:gs>
                    <a:gs pos="30000">
                      <a:srgbClr val="505050"/>
                    </a:gs>
                  </a:gsLst>
                  <a:lin ang="5400000" scaled="0"/>
                </a:gradFill>
              </a:rPr>
              <a:t>Select the offer(s) and number of licenses. Click </a:t>
            </a:r>
            <a:r>
              <a:rPr lang="en-US" sz="2448" b="1" kern="0" dirty="0">
                <a:gradFill>
                  <a:gsLst>
                    <a:gs pos="2917">
                      <a:srgbClr val="505050"/>
                    </a:gs>
                    <a:gs pos="30000">
                      <a:srgbClr val="505050"/>
                    </a:gs>
                  </a:gsLst>
                  <a:lin ang="5400000" scaled="0"/>
                </a:gradFill>
              </a:rPr>
              <a:t>submit</a:t>
            </a:r>
            <a:r>
              <a:rPr lang="en-US" sz="2448" kern="0" dirty="0">
                <a:gradFill>
                  <a:gsLst>
                    <a:gs pos="2917">
                      <a:srgbClr val="505050"/>
                    </a:gs>
                    <a:gs pos="30000">
                      <a:srgbClr val="505050"/>
                    </a:gs>
                  </a:gsLst>
                  <a:lin ang="5400000" scaled="0"/>
                </a:gradFill>
              </a:rPr>
              <a:t> </a:t>
            </a:r>
          </a:p>
        </p:txBody>
      </p:sp>
      <p:sp>
        <p:nvSpPr>
          <p:cNvPr id="5" name="Rectangle 4"/>
          <p:cNvSpPr/>
          <p:nvPr/>
        </p:nvSpPr>
        <p:spPr bwMode="auto">
          <a:xfrm>
            <a:off x="6257478" y="5073360"/>
            <a:ext cx="4961810" cy="233130"/>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cxnSp>
        <p:nvCxnSpPr>
          <p:cNvPr id="6" name="Elbow Connector 5"/>
          <p:cNvCxnSpPr>
            <a:stCxn id="5" idx="1"/>
            <a:endCxn id="7" idx="1"/>
          </p:cNvCxnSpPr>
          <p:nvPr/>
        </p:nvCxnSpPr>
        <p:spPr>
          <a:xfrm rot="10800000" flipH="1" flipV="1">
            <a:off x="6257478" y="5189925"/>
            <a:ext cx="736999" cy="1100537"/>
          </a:xfrm>
          <a:prstGeom prst="bentConnector3">
            <a:avLst>
              <a:gd name="adj1" fmla="val -31635"/>
            </a:avLst>
          </a:prstGeom>
          <a:noFill/>
          <a:ln w="38100" cap="flat" cmpd="sng" algn="ctr">
            <a:solidFill>
              <a:srgbClr val="EB3C00"/>
            </a:solidFill>
            <a:prstDash val="solid"/>
            <a:tailEnd type="arrow"/>
          </a:ln>
          <a:effectLst/>
        </p:spPr>
      </p:cxnSp>
      <p:sp>
        <p:nvSpPr>
          <p:cNvPr id="7" name="TextBox 6"/>
          <p:cNvSpPr txBox="1"/>
          <p:nvPr/>
        </p:nvSpPr>
        <p:spPr>
          <a:xfrm>
            <a:off x="6994478" y="5858256"/>
            <a:ext cx="4086442" cy="864412"/>
          </a:xfrm>
          <a:prstGeom prst="rect">
            <a:avLst/>
          </a:prstGeom>
          <a:noFill/>
        </p:spPr>
        <p:txBody>
          <a:bodyPr wrap="square" lIns="0" tIns="0" rIns="0" bIns="0" rtlCol="0">
            <a:spAutoFit/>
          </a:bodyPr>
          <a:lstStyle/>
          <a:p>
            <a:pPr defTabSz="932535">
              <a:defRPr/>
            </a:pPr>
            <a:r>
              <a:rPr lang="en-US" sz="1836" kern="0" dirty="0">
                <a:solidFill>
                  <a:srgbClr val="000000">
                    <a:lumMod val="50000"/>
                    <a:lumOff val="50000"/>
                  </a:srgbClr>
                </a:solidFill>
              </a:rPr>
              <a:t>Select the offer(s) and number of licenses for each new subscription. Click </a:t>
            </a:r>
            <a:r>
              <a:rPr lang="en-US" sz="1836" b="1" kern="0" dirty="0">
                <a:solidFill>
                  <a:srgbClr val="000000">
                    <a:lumMod val="50000"/>
                    <a:lumOff val="50000"/>
                  </a:srgbClr>
                </a:solidFill>
              </a:rPr>
              <a:t>Submit</a:t>
            </a:r>
            <a:r>
              <a:rPr lang="en-US" sz="1836" kern="0" dirty="0">
                <a:solidFill>
                  <a:srgbClr val="000000">
                    <a:lumMod val="50000"/>
                    <a:lumOff val="50000"/>
                  </a:srgbClr>
                </a:solidFill>
              </a:rPr>
              <a:t>. </a:t>
            </a:r>
            <a:endParaRPr lang="en-US" sz="1836" b="1" kern="0" dirty="0">
              <a:solidFill>
                <a:srgbClr val="FF0000"/>
              </a:solidFill>
            </a:endParaRPr>
          </a:p>
        </p:txBody>
      </p:sp>
      <p:pic>
        <p:nvPicPr>
          <p:cNvPr id="4" name="Picture 3"/>
          <p:cNvPicPr>
            <a:picLocks noChangeAspect="1"/>
          </p:cNvPicPr>
          <p:nvPr/>
        </p:nvPicPr>
        <p:blipFill>
          <a:blip r:embed="rId4"/>
          <a:stretch>
            <a:fillRect/>
          </a:stretch>
        </p:blipFill>
        <p:spPr>
          <a:xfrm>
            <a:off x="6488715" y="5101077"/>
            <a:ext cx="972997" cy="147895"/>
          </a:xfrm>
          <a:prstGeom prst="rect">
            <a:avLst/>
          </a:prstGeom>
        </p:spPr>
      </p:pic>
    </p:spTree>
    <p:extLst>
      <p:ext uri="{BB962C8B-B14F-4D97-AF65-F5344CB8AC3E}">
        <p14:creationId xmlns:p14="http://schemas.microsoft.com/office/powerpoint/2010/main" val="29112462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687522" y="1009458"/>
            <a:ext cx="8245200" cy="4637926"/>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23425" y="1121345"/>
            <a:ext cx="2841726" cy="1996684"/>
          </a:xfrm>
          <a:prstGeom prst="rect">
            <a:avLst/>
          </a:prstGeom>
          <a:noFill/>
        </p:spPr>
        <p:txBody>
          <a:bodyPr wrap="square" lIns="186521" tIns="149217" rIns="186521" bIns="149217" rtlCol="0">
            <a:spAutoFit/>
          </a:bodyPr>
          <a:lstStyle/>
          <a:p>
            <a:pPr defTabSz="932573">
              <a:lnSpc>
                <a:spcPct val="90000"/>
              </a:lnSpc>
              <a:spcAft>
                <a:spcPts val="612"/>
              </a:spcAft>
              <a:defRPr/>
            </a:pPr>
            <a:r>
              <a:rPr lang="en-US" sz="2448" kern="0" dirty="0">
                <a:gradFill>
                  <a:gsLst>
                    <a:gs pos="2917">
                      <a:srgbClr val="505050"/>
                    </a:gs>
                    <a:gs pos="30000">
                      <a:srgbClr val="505050"/>
                    </a:gs>
                  </a:gsLst>
                  <a:lin ang="5400000" scaled="0"/>
                </a:gradFill>
              </a:rPr>
              <a:t>New subscription now appears on the </a:t>
            </a:r>
            <a:r>
              <a:rPr lang="en-US" sz="2448" b="1" kern="0" dirty="0">
                <a:gradFill>
                  <a:gsLst>
                    <a:gs pos="2917">
                      <a:srgbClr val="505050"/>
                    </a:gs>
                    <a:gs pos="30000">
                      <a:srgbClr val="505050"/>
                    </a:gs>
                  </a:gsLst>
                  <a:lin ang="5400000" scaled="0"/>
                </a:gradFill>
              </a:rPr>
              <a:t>Subscriptions</a:t>
            </a:r>
            <a:r>
              <a:rPr lang="en-US" sz="2448" kern="0" dirty="0">
                <a:gradFill>
                  <a:gsLst>
                    <a:gs pos="2917">
                      <a:srgbClr val="505050"/>
                    </a:gs>
                    <a:gs pos="30000">
                      <a:srgbClr val="505050"/>
                    </a:gs>
                  </a:gsLst>
                  <a:lin ang="5400000" scaled="0"/>
                </a:gradFill>
              </a:rPr>
              <a:t> list for the customer. </a:t>
            </a:r>
          </a:p>
        </p:txBody>
      </p:sp>
      <p:cxnSp>
        <p:nvCxnSpPr>
          <p:cNvPr id="5" name="Elbow Connector 4"/>
          <p:cNvCxnSpPr/>
          <p:nvPr/>
        </p:nvCxnSpPr>
        <p:spPr>
          <a:xfrm rot="10800000" flipV="1">
            <a:off x="4841936" y="3328420"/>
            <a:ext cx="1261967" cy="2913456"/>
          </a:xfrm>
          <a:prstGeom prst="bentConnector3">
            <a:avLst>
              <a:gd name="adj1" fmla="val 118475"/>
            </a:avLst>
          </a:prstGeom>
          <a:noFill/>
          <a:ln w="38100" cap="flat" cmpd="sng" algn="ctr">
            <a:solidFill>
              <a:srgbClr val="EB3C00"/>
            </a:solidFill>
            <a:prstDash val="solid"/>
            <a:tailEnd type="arrow"/>
          </a:ln>
          <a:effectLst/>
        </p:spPr>
      </p:cxnSp>
      <p:sp>
        <p:nvSpPr>
          <p:cNvPr id="6" name="TextBox 5"/>
          <p:cNvSpPr txBox="1"/>
          <p:nvPr/>
        </p:nvSpPr>
        <p:spPr>
          <a:xfrm>
            <a:off x="5087357" y="5787931"/>
            <a:ext cx="7121201" cy="1152549"/>
          </a:xfrm>
          <a:prstGeom prst="rect">
            <a:avLst/>
          </a:prstGeom>
          <a:noFill/>
        </p:spPr>
        <p:txBody>
          <a:bodyPr wrap="square" lIns="0" tIns="0" rIns="0" bIns="0" rtlCol="0">
            <a:spAutoFit/>
          </a:bodyPr>
          <a:lstStyle/>
          <a:p>
            <a:pPr defTabSz="932535">
              <a:defRPr/>
            </a:pPr>
            <a:r>
              <a:rPr lang="en-US" sz="1836" kern="0" dirty="0">
                <a:solidFill>
                  <a:srgbClr val="000000">
                    <a:lumMod val="50000"/>
                    <a:lumOff val="50000"/>
                  </a:srgbClr>
                </a:solidFill>
              </a:rPr>
              <a:t>New subscriptions now appear on the customer’s </a:t>
            </a:r>
            <a:r>
              <a:rPr lang="en-US" sz="1836" b="1" kern="0" dirty="0">
                <a:solidFill>
                  <a:srgbClr val="000000">
                    <a:lumMod val="50000"/>
                    <a:lumOff val="50000"/>
                  </a:srgbClr>
                </a:solidFill>
              </a:rPr>
              <a:t>Subscriptions</a:t>
            </a:r>
            <a:r>
              <a:rPr lang="en-US" sz="1836" kern="0" dirty="0">
                <a:solidFill>
                  <a:srgbClr val="000000">
                    <a:lumMod val="50000"/>
                    <a:lumOff val="50000"/>
                  </a:srgbClr>
                </a:solidFill>
              </a:rPr>
              <a:t> page. You can see the number of licenses in the </a:t>
            </a:r>
            <a:r>
              <a:rPr lang="en-US" sz="1836" b="1" kern="0" dirty="0">
                <a:solidFill>
                  <a:srgbClr val="000000">
                    <a:lumMod val="50000"/>
                    <a:lumOff val="50000"/>
                  </a:srgbClr>
                </a:solidFill>
              </a:rPr>
              <a:t>Quantity</a:t>
            </a:r>
            <a:r>
              <a:rPr lang="en-US" sz="1836" kern="0" dirty="0">
                <a:solidFill>
                  <a:srgbClr val="000000">
                    <a:lumMod val="50000"/>
                    <a:lumOff val="50000"/>
                  </a:srgbClr>
                </a:solidFill>
              </a:rPr>
              <a:t> column and the date in which the subscription auto-renews in the </a:t>
            </a:r>
            <a:r>
              <a:rPr lang="en-US" sz="1836" b="1" kern="0" dirty="0">
                <a:solidFill>
                  <a:srgbClr val="000000">
                    <a:lumMod val="50000"/>
                    <a:lumOff val="50000"/>
                  </a:srgbClr>
                </a:solidFill>
              </a:rPr>
              <a:t>Status</a:t>
            </a:r>
            <a:r>
              <a:rPr lang="en-US" sz="1836" kern="0" dirty="0">
                <a:solidFill>
                  <a:srgbClr val="000000">
                    <a:lumMod val="50000"/>
                    <a:lumOff val="50000"/>
                  </a:srgbClr>
                </a:solidFill>
              </a:rPr>
              <a:t> column. </a:t>
            </a:r>
            <a:endParaRPr lang="en-US" sz="1836" b="1" kern="0" dirty="0">
              <a:solidFill>
                <a:srgbClr val="FF0000"/>
              </a:solidFill>
            </a:endParaRPr>
          </a:p>
        </p:txBody>
      </p:sp>
      <p:pic>
        <p:nvPicPr>
          <p:cNvPr id="3" name="Picture 2"/>
          <p:cNvPicPr>
            <a:picLocks noChangeAspect="1"/>
          </p:cNvPicPr>
          <p:nvPr/>
        </p:nvPicPr>
        <p:blipFill>
          <a:blip r:embed="rId4"/>
          <a:stretch>
            <a:fillRect/>
          </a:stretch>
        </p:blipFill>
        <p:spPr>
          <a:xfrm>
            <a:off x="6349324" y="3328420"/>
            <a:ext cx="1083859" cy="195291"/>
          </a:xfrm>
          <a:prstGeom prst="rect">
            <a:avLst/>
          </a:prstGeom>
        </p:spPr>
      </p:pic>
      <p:sp>
        <p:nvSpPr>
          <p:cNvPr id="4" name="Rectangle 3"/>
          <p:cNvSpPr/>
          <p:nvPr/>
        </p:nvSpPr>
        <p:spPr bwMode="auto">
          <a:xfrm>
            <a:off x="6103903" y="3328422"/>
            <a:ext cx="4580224" cy="222161"/>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411556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135873" y="3178300"/>
            <a:ext cx="11299719" cy="879912"/>
          </a:xfrm>
        </p:spPr>
        <p:txBody>
          <a:bodyPr/>
          <a:lstStyle/>
          <a:p>
            <a:pPr marL="0" indent="0">
              <a:buNone/>
            </a:pPr>
            <a:r>
              <a:rPr lang="en-US" sz="4896" spc="-101" dirty="0">
                <a:ln w="3175">
                  <a:noFill/>
                </a:ln>
                <a:solidFill>
                  <a:srgbClr val="0070C0"/>
                </a:solidFill>
                <a:cs typeface="Segoe UI" pitchFamily="34" charset="0"/>
              </a:rPr>
              <a:t>Partner billing</a:t>
            </a:r>
          </a:p>
        </p:txBody>
      </p:sp>
    </p:spTree>
    <p:extLst>
      <p:ext uri="{BB962C8B-B14F-4D97-AF65-F5344CB8AC3E}">
        <p14:creationId xmlns:p14="http://schemas.microsoft.com/office/powerpoint/2010/main" val="122401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4801" y="673844"/>
            <a:ext cx="8063026" cy="453545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223425" y="1121344"/>
            <a:ext cx="2841726" cy="3916471"/>
          </a:xfrm>
          <a:prstGeom prst="rect">
            <a:avLst/>
          </a:prstGeom>
          <a:noFill/>
        </p:spPr>
        <p:txBody>
          <a:bodyPr wrap="square" lIns="186521" tIns="149217" rIns="186521" bIns="149217" rtlCol="0">
            <a:spAutoFit/>
          </a:bodyPr>
          <a:lstStyle/>
          <a:p>
            <a:pPr defTabSz="932573">
              <a:lnSpc>
                <a:spcPct val="90000"/>
              </a:lnSpc>
              <a:spcAft>
                <a:spcPts val="612"/>
              </a:spcAft>
              <a:defRPr/>
            </a:pPr>
            <a:r>
              <a:rPr lang="en-US" sz="2448" kern="0" dirty="0">
                <a:gradFill>
                  <a:gsLst>
                    <a:gs pos="2917">
                      <a:srgbClr val="505050"/>
                    </a:gs>
                    <a:gs pos="30000">
                      <a:srgbClr val="505050"/>
                    </a:gs>
                  </a:gsLst>
                  <a:lin ang="5400000" scaled="0"/>
                </a:gradFill>
              </a:rPr>
              <a:t>View your current and past invoice details:</a:t>
            </a:r>
          </a:p>
          <a:p>
            <a:pPr defTabSz="932573">
              <a:lnSpc>
                <a:spcPct val="90000"/>
              </a:lnSpc>
              <a:spcAft>
                <a:spcPts val="612"/>
              </a:spcAft>
              <a:defRPr/>
            </a:pPr>
            <a:r>
              <a:rPr lang="en-US" sz="2448" kern="0" dirty="0">
                <a:gradFill>
                  <a:gsLst>
                    <a:gs pos="2917">
                      <a:srgbClr val="505050"/>
                    </a:gs>
                    <a:gs pos="30000">
                      <a:srgbClr val="505050"/>
                    </a:gs>
                  </a:gsLst>
                  <a:lin ang="5400000" scaled="0"/>
                </a:gradFill>
              </a:rPr>
              <a:t>Microsoft billing partner UI – billing is monthly with an annual minimum partner commitment </a:t>
            </a:r>
          </a:p>
          <a:p>
            <a:pPr defTabSz="932573">
              <a:lnSpc>
                <a:spcPct val="90000"/>
              </a:lnSpc>
              <a:spcAft>
                <a:spcPts val="612"/>
              </a:spcAft>
              <a:defRPr/>
            </a:pPr>
            <a:endParaRPr lang="en-US" sz="2448" kern="0" dirty="0">
              <a:gradFill>
                <a:gsLst>
                  <a:gs pos="2917">
                    <a:srgbClr val="505050"/>
                  </a:gs>
                  <a:gs pos="30000">
                    <a:srgbClr val="505050"/>
                  </a:gs>
                </a:gsLst>
                <a:lin ang="5400000" scaled="0"/>
              </a:gradFill>
            </a:endParaRPr>
          </a:p>
        </p:txBody>
      </p:sp>
      <p:sp>
        <p:nvSpPr>
          <p:cNvPr id="5" name="Rectangle 4"/>
          <p:cNvSpPr/>
          <p:nvPr/>
        </p:nvSpPr>
        <p:spPr bwMode="auto">
          <a:xfrm>
            <a:off x="4693944" y="1803537"/>
            <a:ext cx="318508" cy="175949"/>
          </a:xfrm>
          <a:prstGeom prst="rect">
            <a:avLst/>
          </a:prstGeom>
          <a:noFill/>
          <a:ln w="38100">
            <a:solidFill>
              <a:srgbClr val="EB3C00"/>
            </a:solid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93256" tIns="46629" rIns="93256" bIns="46629" numCol="1" rtlCol="0" anchor="ctr" anchorCtr="0" compatLnSpc="1">
            <a:prstTxWarp prst="textNoShape">
              <a:avLst/>
            </a:prstTxWarp>
          </a:bodyPr>
          <a:lstStyle/>
          <a:p>
            <a:pPr algn="ctr" defTabSz="932266" fontAlgn="base">
              <a:spcBef>
                <a:spcPct val="0"/>
              </a:spcBef>
              <a:spcAft>
                <a:spcPct val="0"/>
              </a:spcAft>
              <a:defRPr/>
            </a:pPr>
            <a:endParaRPr lang="en-US" sz="2448" kern="0" dirty="0">
              <a:gradFill>
                <a:gsLst>
                  <a:gs pos="0">
                    <a:srgbClr val="FFFFFF"/>
                  </a:gs>
                  <a:gs pos="100000">
                    <a:srgbClr val="FFFFFF"/>
                  </a:gs>
                </a:gsLst>
                <a:lin ang="5400000" scaled="0"/>
              </a:gradFill>
            </a:endParaRPr>
          </a:p>
        </p:txBody>
      </p:sp>
      <p:cxnSp>
        <p:nvCxnSpPr>
          <p:cNvPr id="6" name="Elbow Connector 5"/>
          <p:cNvCxnSpPr>
            <a:stCxn id="5" idx="1"/>
            <a:endCxn id="7" idx="1"/>
          </p:cNvCxnSpPr>
          <p:nvPr/>
        </p:nvCxnSpPr>
        <p:spPr>
          <a:xfrm rot="10800000" flipH="1" flipV="1">
            <a:off x="4693944" y="1891511"/>
            <a:ext cx="1552238" cy="4326258"/>
          </a:xfrm>
          <a:prstGeom prst="bentConnector3">
            <a:avLst>
              <a:gd name="adj1" fmla="val -15020"/>
            </a:avLst>
          </a:prstGeom>
          <a:noFill/>
          <a:ln w="38100" cap="flat" cmpd="sng" algn="ctr">
            <a:solidFill>
              <a:srgbClr val="EB3C00"/>
            </a:solidFill>
            <a:prstDash val="solid"/>
            <a:tailEnd type="arrow"/>
          </a:ln>
          <a:effectLst/>
        </p:spPr>
      </p:cxnSp>
      <p:sp>
        <p:nvSpPr>
          <p:cNvPr id="7" name="TextBox 6"/>
          <p:cNvSpPr txBox="1"/>
          <p:nvPr/>
        </p:nvSpPr>
        <p:spPr>
          <a:xfrm>
            <a:off x="6246181" y="5785563"/>
            <a:ext cx="5773757" cy="864412"/>
          </a:xfrm>
          <a:prstGeom prst="rect">
            <a:avLst/>
          </a:prstGeom>
          <a:noFill/>
        </p:spPr>
        <p:txBody>
          <a:bodyPr wrap="square" lIns="0" tIns="0" rIns="0" bIns="0" rtlCol="0">
            <a:spAutoFit/>
          </a:bodyPr>
          <a:lstStyle/>
          <a:p>
            <a:pPr defTabSz="932535">
              <a:defRPr/>
            </a:pPr>
            <a:r>
              <a:rPr lang="en-US" sz="1836" kern="0" dirty="0">
                <a:solidFill>
                  <a:srgbClr val="000000">
                    <a:lumMod val="50000"/>
                    <a:lumOff val="50000"/>
                  </a:srgbClr>
                </a:solidFill>
              </a:rPr>
              <a:t>From the Partner Center </a:t>
            </a:r>
            <a:r>
              <a:rPr lang="en-US" sz="1836" b="1" kern="0" dirty="0">
                <a:solidFill>
                  <a:srgbClr val="000000">
                    <a:lumMod val="50000"/>
                    <a:lumOff val="50000"/>
                  </a:srgbClr>
                </a:solidFill>
              </a:rPr>
              <a:t>Dashboard</a:t>
            </a:r>
            <a:r>
              <a:rPr lang="en-US" sz="1836" kern="0" dirty="0">
                <a:solidFill>
                  <a:srgbClr val="000000">
                    <a:lumMod val="50000"/>
                    <a:lumOff val="50000"/>
                  </a:srgbClr>
                </a:solidFill>
              </a:rPr>
              <a:t>, click </a:t>
            </a:r>
            <a:r>
              <a:rPr lang="en-US" sz="1836" b="1" kern="0" dirty="0">
                <a:solidFill>
                  <a:srgbClr val="000000">
                    <a:lumMod val="50000"/>
                    <a:lumOff val="50000"/>
                  </a:srgbClr>
                </a:solidFill>
              </a:rPr>
              <a:t>Billing </a:t>
            </a:r>
            <a:r>
              <a:rPr lang="en-US" sz="1836" kern="0" dirty="0">
                <a:solidFill>
                  <a:srgbClr val="000000">
                    <a:lumMod val="50000"/>
                    <a:lumOff val="50000"/>
                  </a:srgbClr>
                </a:solidFill>
              </a:rPr>
              <a:t>to view your current invoice, past invoices and reconciliation files. </a:t>
            </a:r>
            <a:endParaRPr lang="en-US" sz="1836" b="1" kern="0" dirty="0">
              <a:solidFill>
                <a:srgbClr val="FF0000"/>
              </a:solidFill>
            </a:endParaRPr>
          </a:p>
        </p:txBody>
      </p:sp>
      <p:sp>
        <p:nvSpPr>
          <p:cNvPr id="10" name="Freeform 9"/>
          <p:cNvSpPr/>
          <p:nvPr/>
        </p:nvSpPr>
        <p:spPr>
          <a:xfrm rot="20359169">
            <a:off x="4929948" y="1913018"/>
            <a:ext cx="165012" cy="2368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glow rad="228600">
              <a:srgbClr val="FFC000">
                <a:alpha val="40000"/>
              </a:srgb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3206" tIns="46605" rIns="93206" bIns="46605" rtlCol="0" anchor="ctr"/>
          <a:lstStyle/>
          <a:p>
            <a:pPr algn="ctr" defTabSz="932573">
              <a:defRPr/>
            </a:pPr>
            <a:endParaRPr lang="en-US" sz="1836" kern="0" dirty="0">
              <a:solidFill>
                <a:srgbClr val="FFFFFF">
                  <a:lumMod val="50000"/>
                </a:srgbClr>
              </a:solidFill>
              <a:latin typeface="Segoe UI Light" panose="020B0502040204020203" pitchFamily="34" charset="0"/>
            </a:endParaRPr>
          </a:p>
        </p:txBody>
      </p:sp>
    </p:spTree>
    <p:extLst>
      <p:ext uri="{BB962C8B-B14F-4D97-AF65-F5344CB8AC3E}">
        <p14:creationId xmlns:p14="http://schemas.microsoft.com/office/powerpoint/2010/main" val="17864152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upgrade experience</a:t>
            </a:r>
          </a:p>
        </p:txBody>
      </p:sp>
    </p:spTree>
    <p:extLst>
      <p:ext uri="{BB962C8B-B14F-4D97-AF65-F5344CB8AC3E}">
        <p14:creationId xmlns:p14="http://schemas.microsoft.com/office/powerpoint/2010/main" val="370137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403" y="1212384"/>
            <a:ext cx="2841726" cy="4000630"/>
          </a:xfrm>
          <a:prstGeom prst="rect">
            <a:avLst/>
          </a:prstGeom>
          <a:noFill/>
        </p:spPr>
        <p:txBody>
          <a:bodyPr wrap="square" lIns="186521" tIns="149217" rIns="186521" bIns="149217" rtlCol="0" anchor="ctr">
            <a:noAutofit/>
          </a:bodyPr>
          <a:lstStyle/>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Users who have a new device will sign-in using their Azure AD credentials by selecting their organization as the device owner</a:t>
            </a:r>
          </a:p>
        </p:txBody>
      </p:sp>
      <p:pic>
        <p:nvPicPr>
          <p:cNvPr id="2" name="Picture 1"/>
          <p:cNvPicPr>
            <a:picLocks noChangeAspect="1"/>
          </p:cNvPicPr>
          <p:nvPr/>
        </p:nvPicPr>
        <p:blipFill>
          <a:blip r:embed="rId3"/>
          <a:stretch>
            <a:fillRect/>
          </a:stretch>
        </p:blipFill>
        <p:spPr>
          <a:xfrm>
            <a:off x="4011076" y="1212384"/>
            <a:ext cx="8289807" cy="4663017"/>
          </a:xfrm>
          <a:prstGeom prst="rect">
            <a:avLst/>
          </a:prstGeom>
        </p:spPr>
      </p:pic>
    </p:spTree>
    <p:extLst>
      <p:ext uri="{BB962C8B-B14F-4D97-AF65-F5344CB8AC3E}">
        <p14:creationId xmlns:p14="http://schemas.microsoft.com/office/powerpoint/2010/main" val="26504568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11076" y="1212384"/>
            <a:ext cx="8289807" cy="4663017"/>
          </a:xfrm>
          <a:prstGeom prst="rect">
            <a:avLst/>
          </a:prstGeom>
        </p:spPr>
      </p:pic>
      <p:sp>
        <p:nvSpPr>
          <p:cNvPr id="3" name="TextBox 2"/>
          <p:cNvSpPr txBox="1"/>
          <p:nvPr/>
        </p:nvSpPr>
        <p:spPr>
          <a:xfrm>
            <a:off x="187403" y="1212384"/>
            <a:ext cx="2841726" cy="4000630"/>
          </a:xfrm>
          <a:prstGeom prst="rect">
            <a:avLst/>
          </a:prstGeom>
          <a:noFill/>
        </p:spPr>
        <p:txBody>
          <a:bodyPr wrap="square" lIns="186521" tIns="149217" rIns="186521" bIns="149217" rtlCol="0" anchor="ctr">
            <a:noAutofit/>
          </a:bodyPr>
          <a:lstStyle/>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Users who have a new device will select to join Azure AD</a:t>
            </a:r>
          </a:p>
        </p:txBody>
      </p:sp>
    </p:spTree>
    <p:extLst>
      <p:ext uri="{BB962C8B-B14F-4D97-AF65-F5344CB8AC3E}">
        <p14:creationId xmlns:p14="http://schemas.microsoft.com/office/powerpoint/2010/main" val="1525399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11076" y="1212384"/>
            <a:ext cx="8124011" cy="4569756"/>
          </a:xfrm>
          <a:prstGeom prst="rect">
            <a:avLst/>
          </a:prstGeom>
        </p:spPr>
      </p:pic>
      <p:sp>
        <p:nvSpPr>
          <p:cNvPr id="3" name="TextBox 2"/>
          <p:cNvSpPr txBox="1"/>
          <p:nvPr/>
        </p:nvSpPr>
        <p:spPr>
          <a:xfrm>
            <a:off x="187403" y="1212384"/>
            <a:ext cx="2841726" cy="4000630"/>
          </a:xfrm>
          <a:prstGeom prst="rect">
            <a:avLst/>
          </a:prstGeom>
          <a:noFill/>
        </p:spPr>
        <p:txBody>
          <a:bodyPr wrap="square" lIns="186521" tIns="149217" rIns="186521" bIns="149217" rtlCol="0" anchor="ctr">
            <a:noAutofit/>
          </a:bodyPr>
          <a:lstStyle/>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Users sign-in by using their   Azure AD credentials</a:t>
            </a:r>
          </a:p>
        </p:txBody>
      </p:sp>
    </p:spTree>
    <p:extLst>
      <p:ext uri="{BB962C8B-B14F-4D97-AF65-F5344CB8AC3E}">
        <p14:creationId xmlns:p14="http://schemas.microsoft.com/office/powerpoint/2010/main" val="3996991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076" y="1212384"/>
            <a:ext cx="8289807" cy="4663017"/>
          </a:xfrm>
          <a:prstGeom prst="rect">
            <a:avLst/>
          </a:prstGeom>
        </p:spPr>
      </p:pic>
      <p:sp>
        <p:nvSpPr>
          <p:cNvPr id="3" name="TextBox 2"/>
          <p:cNvSpPr txBox="1"/>
          <p:nvPr/>
        </p:nvSpPr>
        <p:spPr>
          <a:xfrm>
            <a:off x="187403" y="1212384"/>
            <a:ext cx="2841726" cy="4000630"/>
          </a:xfrm>
          <a:prstGeom prst="rect">
            <a:avLst/>
          </a:prstGeom>
          <a:noFill/>
        </p:spPr>
        <p:txBody>
          <a:bodyPr wrap="square" lIns="186521" tIns="149217" rIns="186521" bIns="149217" rtlCol="0" anchor="ctr">
            <a:noAutofit/>
          </a:bodyPr>
          <a:lstStyle/>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Users sign-in to Windows 10 by using their   Azure AD credentials</a:t>
            </a:r>
          </a:p>
        </p:txBody>
      </p:sp>
    </p:spTree>
    <p:extLst>
      <p:ext uri="{BB962C8B-B14F-4D97-AF65-F5344CB8AC3E}">
        <p14:creationId xmlns:p14="http://schemas.microsoft.com/office/powerpoint/2010/main" val="26765177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7403" y="1212384"/>
            <a:ext cx="2841726" cy="4000630"/>
          </a:xfrm>
          <a:prstGeom prst="rect">
            <a:avLst/>
          </a:prstGeom>
          <a:noFill/>
        </p:spPr>
        <p:txBody>
          <a:bodyPr wrap="square" lIns="186521" tIns="149217" rIns="186521" bIns="149217" rtlCol="0" anchor="ctr">
            <a:noAutofit/>
          </a:bodyPr>
          <a:lstStyle/>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When the user signs-in, Windows 10 Pro is automatically updated to Windows 10 Enterprise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076" y="1212384"/>
            <a:ext cx="8289807" cy="4663017"/>
          </a:xfrm>
          <a:prstGeom prst="rect">
            <a:avLst/>
          </a:prstGeom>
        </p:spPr>
      </p:pic>
    </p:spTree>
    <p:extLst>
      <p:ext uri="{BB962C8B-B14F-4D97-AF65-F5344CB8AC3E}">
        <p14:creationId xmlns:p14="http://schemas.microsoft.com/office/powerpoint/2010/main" val="36050491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38886473"/>
              </p:ext>
            </p:extLst>
          </p:nvPr>
        </p:nvGraphicFramePr>
        <p:xfrm>
          <a:off x="881" y="-25116"/>
          <a:ext cx="6540999" cy="7484778"/>
        </p:xfrm>
        <a:graphic>
          <a:graphicData uri="http://schemas.openxmlformats.org/drawingml/2006/table">
            <a:tbl>
              <a:tblPr firstRow="1" bandRow="1">
                <a:tableStyleId>{5C22544A-7EE6-4342-B048-85BDC9FD1C3A}</a:tableStyleId>
              </a:tblPr>
              <a:tblGrid>
                <a:gridCol w="479131">
                  <a:extLst>
                    <a:ext uri="{9D8B030D-6E8A-4147-A177-3AD203B41FA5}">
                      <a16:colId xmlns:a16="http://schemas.microsoft.com/office/drawing/2014/main" val="20000"/>
                    </a:ext>
                  </a:extLst>
                </a:gridCol>
                <a:gridCol w="5582737">
                  <a:extLst>
                    <a:ext uri="{9D8B030D-6E8A-4147-A177-3AD203B41FA5}">
                      <a16:colId xmlns:a16="http://schemas.microsoft.com/office/drawing/2014/main" val="20001"/>
                    </a:ext>
                  </a:extLst>
                </a:gridCol>
                <a:gridCol w="479131">
                  <a:extLst>
                    <a:ext uri="{9D8B030D-6E8A-4147-A177-3AD203B41FA5}">
                      <a16:colId xmlns:a16="http://schemas.microsoft.com/office/drawing/2014/main" val="20002"/>
                    </a:ext>
                  </a:extLst>
                </a:gridCol>
              </a:tblGrid>
              <a:tr h="538733">
                <a:tc>
                  <a:txBody>
                    <a:bodyPr/>
                    <a:lstStyle/>
                    <a:p>
                      <a:endParaRPr lang="en-US" sz="2900" dirty="0">
                        <a:latin typeface="+mj-lt"/>
                      </a:endParaRPr>
                    </a:p>
                  </a:txBody>
                  <a:tcPr marL="93260" marR="93260" marT="46630" marB="4663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endParaRPr lang="en-US" sz="2900" dirty="0">
                        <a:latin typeface="+mj-lt"/>
                      </a:endParaRPr>
                    </a:p>
                  </a:txBody>
                  <a:tcPr marL="93260" marR="93260" marT="46630" marB="4663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endParaRPr lang="en-US" sz="2900" dirty="0">
                        <a:latin typeface="+mj-lt"/>
                      </a:endParaRPr>
                    </a:p>
                  </a:txBody>
                  <a:tcPr marL="93260" marR="93260" marT="46630" marB="4663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0"/>
                  </a:ext>
                </a:extLst>
              </a:tr>
              <a:tr h="3543550">
                <a:tc>
                  <a:txBody>
                    <a:bodyPr/>
                    <a:lstStyle/>
                    <a:p>
                      <a:endParaRPr lang="en-US" sz="3300" dirty="0">
                        <a:latin typeface="+mj-lt"/>
                      </a:endParaRPr>
                    </a:p>
                  </a:txBody>
                  <a:tcPr marL="93260" marR="93260" marT="46630" marB="4663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r>
                        <a:rPr lang="en-US" sz="3300" dirty="0">
                          <a:solidFill>
                            <a:schemeClr val="bg1"/>
                          </a:solidFill>
                          <a:latin typeface="+mj-lt"/>
                          <a:cs typeface="Segoe UI" panose="020B0502040204020203" pitchFamily="34" charset="0"/>
                        </a:rPr>
                        <a:t>A better way</a:t>
                      </a:r>
                      <a:r>
                        <a:rPr lang="en-US" sz="3300" baseline="0" dirty="0">
                          <a:solidFill>
                            <a:schemeClr val="bg1"/>
                          </a:solidFill>
                          <a:latin typeface="+mj-lt"/>
                          <a:cs typeface="Segoe UI" panose="020B0502040204020203" pitchFamily="34" charset="0"/>
                        </a:rPr>
                        <a:t> for small and medium organizations to access the latest </a:t>
                      </a:r>
                      <a:r>
                        <a:rPr lang="en-US" sz="3300" b="1" baseline="0" dirty="0">
                          <a:solidFill>
                            <a:schemeClr val="bg1"/>
                          </a:solidFill>
                          <a:latin typeface="+mj-lt"/>
                          <a:cs typeface="Segoe UI" panose="020B0502040204020203" pitchFamily="34" charset="0"/>
                        </a:rPr>
                        <a:t>security, control and management </a:t>
                      </a:r>
                      <a:r>
                        <a:rPr lang="en-US" sz="3300" baseline="0" dirty="0">
                          <a:solidFill>
                            <a:schemeClr val="bg1"/>
                          </a:solidFill>
                          <a:latin typeface="+mj-lt"/>
                          <a:cs typeface="Segoe UI" panose="020B0502040204020203" pitchFamily="34" charset="0"/>
                        </a:rPr>
                        <a:t>features in </a:t>
                      </a:r>
                      <a:r>
                        <a:rPr lang="en-US" sz="3300" b="1" baseline="0" dirty="0">
                          <a:solidFill>
                            <a:schemeClr val="bg1"/>
                          </a:solidFill>
                          <a:latin typeface="+mj-lt"/>
                          <a:cs typeface="Segoe UI" panose="020B0502040204020203" pitchFamily="34" charset="0"/>
                        </a:rPr>
                        <a:t>Windows 10 Enterprise </a:t>
                      </a:r>
                      <a:r>
                        <a:rPr lang="en-US" sz="3300" baseline="0" dirty="0">
                          <a:solidFill>
                            <a:schemeClr val="bg1"/>
                          </a:solidFill>
                          <a:latin typeface="+mj-lt"/>
                          <a:cs typeface="Segoe UI" panose="020B0502040204020203" pitchFamily="34" charset="0"/>
                        </a:rPr>
                        <a:t>edition via a per-user </a:t>
                      </a:r>
                      <a:r>
                        <a:rPr lang="en-US" sz="3300" b="1" baseline="0" dirty="0">
                          <a:solidFill>
                            <a:schemeClr val="bg1"/>
                          </a:solidFill>
                          <a:latin typeface="+mj-lt"/>
                          <a:cs typeface="Segoe UI" panose="020B0502040204020203" pitchFamily="34" charset="0"/>
                        </a:rPr>
                        <a:t>subscription</a:t>
                      </a:r>
                      <a:endParaRPr lang="en-US" sz="3300" b="1" dirty="0">
                        <a:solidFill>
                          <a:schemeClr val="bg1"/>
                        </a:solidFill>
                        <a:latin typeface="+mj-lt"/>
                        <a:cs typeface="Segoe UI" panose="020B0502040204020203"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endParaRPr lang="en-US" sz="2900" dirty="0">
                        <a:latin typeface="+mj-lt"/>
                      </a:endParaRPr>
                    </a:p>
                  </a:txBody>
                  <a:tcPr marL="93260" marR="93260" marT="46630" marB="4663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1"/>
                  </a:ext>
                </a:extLst>
              </a:tr>
              <a:tr h="863131">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33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600"/>
                        </a:spcBef>
                        <a:spcAft>
                          <a:spcPts val="600"/>
                        </a:spcAft>
                        <a:buClrTx/>
                        <a:buSzTx/>
                        <a:buFontTx/>
                        <a:buNone/>
                        <a:tabLst/>
                        <a:defRPr/>
                      </a:pPr>
                      <a:r>
                        <a:rPr lang="en-US" sz="2400" dirty="0">
                          <a:solidFill>
                            <a:schemeClr val="bg1"/>
                          </a:solidFill>
                          <a:latin typeface="+mj-lt"/>
                          <a:cs typeface="Segoe UI" panose="020B0502040204020203" pitchFamily="34" charset="0"/>
                        </a:rPr>
                        <a:t>Seamless step-up</a:t>
                      </a:r>
                      <a:r>
                        <a:rPr lang="en-US" sz="2400" baseline="0" dirty="0">
                          <a:solidFill>
                            <a:schemeClr val="bg1"/>
                          </a:solidFill>
                          <a:latin typeface="+mj-lt"/>
                          <a:cs typeface="Segoe UI" panose="020B0502040204020203" pitchFamily="34" charset="0"/>
                        </a:rPr>
                        <a:t> </a:t>
                      </a:r>
                      <a:r>
                        <a:rPr lang="en-US" sz="2400" dirty="0">
                          <a:solidFill>
                            <a:schemeClr val="bg1"/>
                          </a:solidFill>
                          <a:latin typeface="+mj-lt"/>
                          <a:cs typeface="Segoe UI" panose="020B0502040204020203" pitchFamily="34" charset="0"/>
                        </a:rPr>
                        <a:t>from </a:t>
                      </a:r>
                      <a:r>
                        <a:rPr lang="en-US" sz="2400" b="1" dirty="0">
                          <a:solidFill>
                            <a:schemeClr val="bg1"/>
                          </a:solidFill>
                          <a:latin typeface="+mj-lt"/>
                          <a:cs typeface="Segoe UI" panose="020B0502040204020203" pitchFamily="34" charset="0"/>
                        </a:rPr>
                        <a:t>Windows 10 Pro</a:t>
                      </a:r>
                      <a:r>
                        <a:rPr lang="en-US" sz="2400" dirty="0">
                          <a:solidFill>
                            <a:schemeClr val="bg1"/>
                          </a:solidFill>
                          <a:latin typeface="+mj-lt"/>
                          <a:cs typeface="Segoe UI" panose="020B0502040204020203" pitchFamily="34" charset="0"/>
                        </a:rPr>
                        <a:t> Anniversary</a:t>
                      </a:r>
                      <a:r>
                        <a:rPr lang="en-US" sz="2400" baseline="0" dirty="0">
                          <a:solidFill>
                            <a:schemeClr val="bg1"/>
                          </a:solidFill>
                          <a:latin typeface="+mj-lt"/>
                          <a:cs typeface="Segoe UI" panose="020B0502040204020203" pitchFamily="34" charset="0"/>
                        </a:rPr>
                        <a:t> Update</a:t>
                      </a:r>
                      <a:r>
                        <a:rPr lang="en-US" sz="2400" dirty="0">
                          <a:solidFill>
                            <a:schemeClr val="bg1"/>
                          </a:solidFill>
                          <a:latin typeface="+mj-lt"/>
                          <a:cs typeface="Segoe UI" panose="020B0502040204020203" pitchFamily="34" charset="0"/>
                        </a:rPr>
                        <a:t> with </a:t>
                      </a:r>
                      <a:r>
                        <a:rPr lang="en-US" sz="2400" b="1" dirty="0">
                          <a:solidFill>
                            <a:schemeClr val="bg1"/>
                          </a:solidFill>
                          <a:latin typeface="+mj-lt"/>
                          <a:cs typeface="Segoe UI" panose="020B0502040204020203" pitchFamily="34" charset="0"/>
                        </a:rPr>
                        <a:t>Azure AD </a:t>
                      </a:r>
                      <a:r>
                        <a:rPr lang="en-US" sz="2400" b="0" dirty="0">
                          <a:solidFill>
                            <a:schemeClr val="bg1"/>
                          </a:solidFill>
                          <a:latin typeface="+mj-lt"/>
                          <a:cs typeface="Segoe UI" panose="020B0502040204020203" pitchFamily="34" charset="0"/>
                        </a:rPr>
                        <a:t>sign-in</a:t>
                      </a: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2"/>
                  </a:ext>
                </a:extLst>
              </a:tr>
              <a:tr h="832666">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600"/>
                        </a:spcBef>
                        <a:spcAft>
                          <a:spcPts val="600"/>
                        </a:spcAft>
                        <a:buClrTx/>
                        <a:buSzTx/>
                        <a:buFontTx/>
                        <a:buNone/>
                        <a:tabLst/>
                        <a:defRPr/>
                      </a:pPr>
                      <a:r>
                        <a:rPr lang="en-US" sz="2400" dirty="0">
                          <a:solidFill>
                            <a:schemeClr val="bg1"/>
                          </a:solidFill>
                          <a:latin typeface="+mj-lt"/>
                          <a:cs typeface="Segoe UI" panose="020B0502040204020203" pitchFamily="34" charset="0"/>
                        </a:rPr>
                        <a:t>Simplified</a:t>
                      </a:r>
                      <a:r>
                        <a:rPr lang="en-US" sz="2400" baseline="0" dirty="0">
                          <a:solidFill>
                            <a:schemeClr val="bg1"/>
                          </a:solidFill>
                          <a:latin typeface="+mj-lt"/>
                          <a:cs typeface="Segoe UI" panose="020B0502040204020203" pitchFamily="34" charset="0"/>
                        </a:rPr>
                        <a:t> p</a:t>
                      </a:r>
                      <a:r>
                        <a:rPr lang="en-US" sz="2400" dirty="0">
                          <a:solidFill>
                            <a:schemeClr val="bg1"/>
                          </a:solidFill>
                          <a:latin typeface="+mj-lt"/>
                          <a:cs typeface="Segoe UI" panose="020B0502040204020203" pitchFamily="34" charset="0"/>
                        </a:rPr>
                        <a:t>er-user</a:t>
                      </a:r>
                      <a:r>
                        <a:rPr lang="en-US" sz="2400" baseline="0" dirty="0">
                          <a:solidFill>
                            <a:schemeClr val="bg1"/>
                          </a:solidFill>
                          <a:latin typeface="+mj-lt"/>
                          <a:cs typeface="Segoe UI" panose="020B0502040204020203" pitchFamily="34" charset="0"/>
                        </a:rPr>
                        <a:t> licensing model, </a:t>
                      </a:r>
                      <a:r>
                        <a:rPr lang="en-US" sz="2400" b="1" baseline="0" dirty="0">
                          <a:solidFill>
                            <a:schemeClr val="bg1"/>
                          </a:solidFill>
                          <a:latin typeface="+mj-lt"/>
                          <a:cs typeface="Segoe UI" panose="020B0502040204020203" pitchFamily="34" charset="0"/>
                        </a:rPr>
                        <a:t>aligned with Office 365 and Azure</a:t>
                      </a:r>
                      <a:endParaRPr lang="en-US" sz="2400" b="1" dirty="0">
                        <a:solidFill>
                          <a:schemeClr val="bg1"/>
                        </a:solidFill>
                        <a:latin typeface="+mj-lt"/>
                        <a:cs typeface="Segoe UI" panose="020B0502040204020203"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3"/>
                  </a:ext>
                </a:extLst>
              </a:tr>
              <a:tr h="853349">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600"/>
                        </a:spcBef>
                        <a:spcAft>
                          <a:spcPts val="600"/>
                        </a:spcAft>
                        <a:buClrTx/>
                        <a:buSzTx/>
                        <a:buFontTx/>
                        <a:buNone/>
                        <a:tabLst/>
                        <a:defRPr/>
                      </a:pPr>
                      <a:r>
                        <a:rPr lang="en-US" sz="2400" dirty="0">
                          <a:solidFill>
                            <a:schemeClr val="bg1"/>
                          </a:solidFill>
                          <a:latin typeface="+mj-lt"/>
                          <a:cs typeface="Segoe UI" panose="020B0502040204020203" pitchFamily="34" charset="0"/>
                        </a:rPr>
                        <a:t>Designed for </a:t>
                      </a:r>
                      <a:r>
                        <a:rPr lang="en-US" sz="2400" b="1" dirty="0">
                          <a:solidFill>
                            <a:schemeClr val="bg1"/>
                          </a:solidFill>
                          <a:latin typeface="+mj-lt"/>
                          <a:cs typeface="Segoe UI" panose="020B0502040204020203" pitchFamily="34" charset="0"/>
                        </a:rPr>
                        <a:t>partner managed IT </a:t>
                      </a:r>
                      <a:r>
                        <a:rPr lang="en-US" sz="2400" dirty="0">
                          <a:solidFill>
                            <a:schemeClr val="bg1"/>
                          </a:solidFill>
                          <a:latin typeface="+mj-lt"/>
                          <a:cs typeface="Segoe UI" panose="020B0502040204020203" pitchFamily="34" charset="0"/>
                        </a:rPr>
                        <a:t>solutions</a:t>
                      </a:r>
                      <a:r>
                        <a:rPr lang="en-US" sz="2400" baseline="0" dirty="0">
                          <a:solidFill>
                            <a:schemeClr val="bg1"/>
                          </a:solidFill>
                          <a:latin typeface="+mj-lt"/>
                          <a:cs typeface="Segoe UI" panose="020B0502040204020203" pitchFamily="34" charset="0"/>
                        </a:rPr>
                        <a:t> delivered through </a:t>
                      </a:r>
                      <a:r>
                        <a:rPr lang="en-US" sz="2400" b="1" baseline="0" dirty="0">
                          <a:solidFill>
                            <a:schemeClr val="bg1"/>
                          </a:solidFill>
                          <a:latin typeface="+mj-lt"/>
                          <a:cs typeface="Segoe UI" panose="020B0502040204020203" pitchFamily="34" charset="0"/>
                        </a:rPr>
                        <a:t>CSP</a:t>
                      </a:r>
                      <a:endParaRPr lang="en-US" sz="2400" b="1" dirty="0">
                        <a:solidFill>
                          <a:schemeClr val="bg1"/>
                        </a:solidFill>
                        <a:latin typeface="+mj-lt"/>
                        <a:cs typeface="Segoe UI" panose="020B0502040204020203"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4"/>
                  </a:ext>
                </a:extLst>
              </a:tr>
              <a:tr h="853349">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600"/>
                        </a:spcBef>
                        <a:spcAft>
                          <a:spcPts val="600"/>
                        </a:spcAft>
                        <a:buClrTx/>
                        <a:buSzTx/>
                        <a:buFontTx/>
                        <a:buNone/>
                        <a:tabLst/>
                        <a:defRPr/>
                      </a:pPr>
                      <a:endParaRPr lang="en-US" sz="2400" b="1" dirty="0">
                        <a:solidFill>
                          <a:schemeClr val="bg1"/>
                        </a:solidFill>
                        <a:latin typeface="+mj-lt"/>
                        <a:cs typeface="Segoe UI" panose="020B0502040204020203"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359678684"/>
                  </a:ext>
                </a:extLst>
              </a:tr>
            </a:tbl>
          </a:graphicData>
        </a:graphic>
      </p:graphicFrame>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341" b="10303"/>
          <a:stretch/>
        </p:blipFill>
        <p:spPr>
          <a:xfrm>
            <a:off x="6541880" y="-2"/>
            <a:ext cx="5893712" cy="7008875"/>
          </a:xfrm>
          <a:prstGeom prst="rect">
            <a:avLst/>
          </a:prstGeom>
        </p:spPr>
      </p:pic>
    </p:spTree>
    <p:extLst>
      <p:ext uri="{BB962C8B-B14F-4D97-AF65-F5344CB8AC3E}">
        <p14:creationId xmlns:p14="http://schemas.microsoft.com/office/powerpoint/2010/main" val="43112738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544" y="2138227"/>
            <a:ext cx="8740472" cy="1828800"/>
          </a:xfrm>
        </p:spPr>
        <p:txBody>
          <a:bodyPr/>
          <a:lstStyle/>
          <a:p>
            <a:r>
              <a:rPr lang="en-US" dirty="0"/>
              <a:t>Troubleshoot user experience</a:t>
            </a:r>
          </a:p>
        </p:txBody>
      </p:sp>
    </p:spTree>
    <p:extLst>
      <p:ext uri="{BB962C8B-B14F-4D97-AF65-F5344CB8AC3E}">
        <p14:creationId xmlns:p14="http://schemas.microsoft.com/office/powerpoint/2010/main" val="320661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issues</a:t>
            </a:r>
          </a:p>
        </p:txBody>
      </p:sp>
      <p:sp>
        <p:nvSpPr>
          <p:cNvPr id="4" name="Text Placeholder 3"/>
          <p:cNvSpPr>
            <a:spLocks noGrp="1"/>
          </p:cNvSpPr>
          <p:nvPr>
            <p:ph type="body" sz="quarter" idx="11"/>
          </p:nvPr>
        </p:nvSpPr>
        <p:spPr>
          <a:xfrm>
            <a:off x="275479" y="2010282"/>
            <a:ext cx="5944345" cy="1296029"/>
          </a:xfrm>
          <a:solidFill>
            <a:srgbClr val="0070C0"/>
          </a:solidFill>
        </p:spPr>
        <p:txBody>
          <a:bodyPr/>
          <a:lstStyle/>
          <a:p>
            <a:r>
              <a:rPr lang="en-US" dirty="0">
                <a:solidFill>
                  <a:schemeClr val="bg1"/>
                </a:solidFill>
              </a:rPr>
              <a:t>Windows 10 Pro               is not activated</a:t>
            </a:r>
          </a:p>
        </p:txBody>
      </p:sp>
      <p:sp>
        <p:nvSpPr>
          <p:cNvPr id="5" name="Text Placeholder 3"/>
          <p:cNvSpPr txBox="1">
            <a:spLocks/>
          </p:cNvSpPr>
          <p:nvPr/>
        </p:nvSpPr>
        <p:spPr>
          <a:xfrm>
            <a:off x="275479" y="3541749"/>
            <a:ext cx="5944345" cy="1318133"/>
          </a:xfrm>
          <a:prstGeom prst="rect">
            <a:avLst/>
          </a:prstGeom>
          <a:solidFill>
            <a:srgbClr val="0070C0"/>
          </a:solidFill>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999" dirty="0">
                <a:solidFill>
                  <a:schemeClr val="bg1"/>
                </a:solidFill>
              </a:rPr>
              <a:t>Windows 10 Enterprise E3 subscription is invalid</a:t>
            </a:r>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352" r="20352"/>
          <a:stretch/>
        </p:blipFill>
        <p:spPr>
          <a:prstGeom prst="rect">
            <a:avLst/>
          </a:prstGeom>
        </p:spPr>
      </p:pic>
    </p:spTree>
    <p:extLst>
      <p:ext uri="{BB962C8B-B14F-4D97-AF65-F5344CB8AC3E}">
        <p14:creationId xmlns:p14="http://schemas.microsoft.com/office/powerpoint/2010/main" val="24329450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7403" y="1212384"/>
            <a:ext cx="2841726" cy="4000630"/>
          </a:xfrm>
          <a:prstGeom prst="rect">
            <a:avLst/>
          </a:prstGeom>
          <a:noFill/>
        </p:spPr>
        <p:txBody>
          <a:bodyPr wrap="square" lIns="186521" tIns="149217" rIns="186521" bIns="149217" rtlCol="0" anchor="ctr">
            <a:noAutofit/>
          </a:bodyPr>
          <a:lstStyle/>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Windows 10 Pro is activated.</a:t>
            </a:r>
          </a:p>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 Windows 10 Enterprise E3 subscription is valid.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076" y="1212384"/>
            <a:ext cx="8289807" cy="4663017"/>
          </a:xfrm>
          <a:prstGeom prst="rect">
            <a:avLst/>
          </a:prstGeom>
        </p:spPr>
      </p:pic>
    </p:spTree>
    <p:extLst>
      <p:ext uri="{BB962C8B-B14F-4D97-AF65-F5344CB8AC3E}">
        <p14:creationId xmlns:p14="http://schemas.microsoft.com/office/powerpoint/2010/main" val="27681197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7403" y="1212384"/>
            <a:ext cx="2841726" cy="4000630"/>
          </a:xfrm>
          <a:prstGeom prst="rect">
            <a:avLst/>
          </a:prstGeom>
          <a:noFill/>
        </p:spPr>
        <p:txBody>
          <a:bodyPr wrap="square" lIns="186521" tIns="149217" rIns="186521" bIns="149217" rtlCol="0" anchor="ctr">
            <a:noAutofit/>
          </a:bodyPr>
          <a:lstStyle/>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Windows 10 Pro is </a:t>
            </a:r>
            <a:r>
              <a:rPr lang="en-US" sz="2448" u="sng" kern="0" dirty="0">
                <a:gradFill>
                  <a:gsLst>
                    <a:gs pos="2917">
                      <a:srgbClr val="505050"/>
                    </a:gs>
                    <a:gs pos="30000">
                      <a:srgbClr val="505050"/>
                    </a:gs>
                  </a:gsLst>
                  <a:lin ang="5400000" scaled="0"/>
                </a:gradFill>
              </a:rPr>
              <a:t>not</a:t>
            </a:r>
            <a:r>
              <a:rPr lang="en-US" sz="2448" kern="0" dirty="0">
                <a:gradFill>
                  <a:gsLst>
                    <a:gs pos="2917">
                      <a:srgbClr val="505050"/>
                    </a:gs>
                    <a:gs pos="30000">
                      <a:srgbClr val="505050"/>
                    </a:gs>
                  </a:gsLst>
                  <a:lin ang="5400000" scaled="0"/>
                </a:gradFill>
              </a:rPr>
              <a:t> activated.</a:t>
            </a:r>
          </a:p>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 Windows 10 Enterprise E3 subscription is valid.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076" y="1212384"/>
            <a:ext cx="8289807" cy="4663017"/>
          </a:xfrm>
          <a:prstGeom prst="rect">
            <a:avLst/>
          </a:prstGeom>
        </p:spPr>
      </p:pic>
    </p:spTree>
    <p:extLst>
      <p:ext uri="{BB962C8B-B14F-4D97-AF65-F5344CB8AC3E}">
        <p14:creationId xmlns:p14="http://schemas.microsoft.com/office/powerpoint/2010/main" val="20457495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7403" y="1212384"/>
            <a:ext cx="2841726" cy="4000630"/>
          </a:xfrm>
          <a:prstGeom prst="rect">
            <a:avLst/>
          </a:prstGeom>
          <a:noFill/>
        </p:spPr>
        <p:txBody>
          <a:bodyPr wrap="square" lIns="186521" tIns="149217" rIns="186521" bIns="149217" rtlCol="0" anchor="ctr">
            <a:noAutofit/>
          </a:bodyPr>
          <a:lstStyle/>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Windows 10 Pro is activated.</a:t>
            </a:r>
          </a:p>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 Windows 10 Enterprise E3 subscription is </a:t>
            </a:r>
            <a:r>
              <a:rPr lang="en-US" sz="2448" u="sng" kern="0" dirty="0">
                <a:gradFill>
                  <a:gsLst>
                    <a:gs pos="2917">
                      <a:srgbClr val="505050"/>
                    </a:gs>
                    <a:gs pos="30000">
                      <a:srgbClr val="505050"/>
                    </a:gs>
                  </a:gsLst>
                  <a:lin ang="5400000" scaled="0"/>
                </a:gradFill>
              </a:rPr>
              <a:t>invalid</a:t>
            </a:r>
            <a:r>
              <a:rPr lang="en-US" sz="2448" kern="0" dirty="0">
                <a:gradFill>
                  <a:gsLst>
                    <a:gs pos="2917">
                      <a:srgbClr val="505050"/>
                    </a:gs>
                    <a:gs pos="30000">
                      <a:srgbClr val="505050"/>
                    </a:gs>
                  </a:gsLst>
                  <a:lin ang="5400000" scaled="0"/>
                </a:gra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076" y="1212384"/>
            <a:ext cx="8289807" cy="4663017"/>
          </a:xfrm>
          <a:prstGeom prst="rect">
            <a:avLst/>
          </a:prstGeom>
        </p:spPr>
      </p:pic>
    </p:spTree>
    <p:extLst>
      <p:ext uri="{BB962C8B-B14F-4D97-AF65-F5344CB8AC3E}">
        <p14:creationId xmlns:p14="http://schemas.microsoft.com/office/powerpoint/2010/main" val="9592637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7403" y="1212384"/>
            <a:ext cx="2841726" cy="4000630"/>
          </a:xfrm>
          <a:prstGeom prst="rect">
            <a:avLst/>
          </a:prstGeom>
          <a:noFill/>
        </p:spPr>
        <p:txBody>
          <a:bodyPr wrap="square" lIns="186521" tIns="149217" rIns="186521" bIns="149217" rtlCol="0" anchor="ctr">
            <a:noAutofit/>
          </a:bodyPr>
          <a:lstStyle/>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Windows 10 Pro is </a:t>
            </a:r>
            <a:r>
              <a:rPr lang="en-US" sz="2448" u="sng" kern="0" dirty="0">
                <a:gradFill>
                  <a:gsLst>
                    <a:gs pos="2917">
                      <a:srgbClr val="505050"/>
                    </a:gs>
                    <a:gs pos="30000">
                      <a:srgbClr val="505050"/>
                    </a:gs>
                  </a:gsLst>
                  <a:lin ang="5400000" scaled="0"/>
                </a:gradFill>
              </a:rPr>
              <a:t>not</a:t>
            </a:r>
            <a:r>
              <a:rPr lang="en-US" sz="2448" kern="0" dirty="0">
                <a:gradFill>
                  <a:gsLst>
                    <a:gs pos="2917">
                      <a:srgbClr val="505050"/>
                    </a:gs>
                    <a:gs pos="30000">
                      <a:srgbClr val="505050"/>
                    </a:gs>
                  </a:gsLst>
                  <a:lin ang="5400000" scaled="0"/>
                </a:gradFill>
              </a:rPr>
              <a:t> activated.</a:t>
            </a:r>
          </a:p>
          <a:p>
            <a:pPr algn="ctr" defTabSz="932573">
              <a:lnSpc>
                <a:spcPct val="90000"/>
              </a:lnSpc>
              <a:spcAft>
                <a:spcPts val="612"/>
              </a:spcAft>
              <a:defRPr/>
            </a:pPr>
            <a:r>
              <a:rPr lang="en-US" sz="2448" kern="0" dirty="0">
                <a:gradFill>
                  <a:gsLst>
                    <a:gs pos="2917">
                      <a:srgbClr val="505050"/>
                    </a:gs>
                    <a:gs pos="30000">
                      <a:srgbClr val="505050"/>
                    </a:gs>
                  </a:gsLst>
                  <a:lin ang="5400000" scaled="0"/>
                </a:gradFill>
              </a:rPr>
              <a:t> Windows 10 Enterprise E3 subscription is </a:t>
            </a:r>
            <a:r>
              <a:rPr lang="en-US" sz="2448" u="sng" kern="0" dirty="0">
                <a:gradFill>
                  <a:gsLst>
                    <a:gs pos="2917">
                      <a:srgbClr val="505050"/>
                    </a:gs>
                    <a:gs pos="30000">
                      <a:srgbClr val="505050"/>
                    </a:gs>
                  </a:gsLst>
                  <a:lin ang="5400000" scaled="0"/>
                </a:gradFill>
              </a:rPr>
              <a:t>invalid</a:t>
            </a:r>
            <a:r>
              <a:rPr lang="en-US" sz="2448" kern="0" dirty="0">
                <a:gradFill>
                  <a:gsLst>
                    <a:gs pos="2917">
                      <a:srgbClr val="505050"/>
                    </a:gs>
                    <a:gs pos="30000">
                      <a:srgbClr val="505050"/>
                    </a:gs>
                  </a:gsLst>
                  <a:lin ang="5400000" scaled="0"/>
                </a:gra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076" y="1212384"/>
            <a:ext cx="8289807" cy="4663017"/>
          </a:xfrm>
          <a:prstGeom prst="rect">
            <a:avLst/>
          </a:prstGeom>
        </p:spPr>
      </p:pic>
    </p:spTree>
    <p:extLst>
      <p:ext uri="{BB962C8B-B14F-4D97-AF65-F5344CB8AC3E}">
        <p14:creationId xmlns:p14="http://schemas.microsoft.com/office/powerpoint/2010/main" val="30573829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544" y="2138227"/>
            <a:ext cx="9992857" cy="1828800"/>
          </a:xfrm>
        </p:spPr>
        <p:txBody>
          <a:bodyPr/>
          <a:lstStyle/>
          <a:p>
            <a:r>
              <a:rPr lang="en-US" dirty="0"/>
              <a:t>Deploy Windows 10 Enterprise features</a:t>
            </a:r>
          </a:p>
        </p:txBody>
      </p:sp>
    </p:spTree>
    <p:extLst>
      <p:ext uri="{BB962C8B-B14F-4D97-AF65-F5344CB8AC3E}">
        <p14:creationId xmlns:p14="http://schemas.microsoft.com/office/powerpoint/2010/main" val="350444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Credential Guard</a:t>
            </a:r>
          </a:p>
        </p:txBody>
      </p:sp>
      <p:sp>
        <p:nvSpPr>
          <p:cNvPr id="5" name="TextBox 4"/>
          <p:cNvSpPr txBox="1"/>
          <p:nvPr/>
        </p:nvSpPr>
        <p:spPr>
          <a:xfrm>
            <a:off x="4950855" y="0"/>
            <a:ext cx="7484738" cy="1165759"/>
          </a:xfrm>
          <a:prstGeom prst="rect">
            <a:avLst/>
          </a:prstGeom>
          <a:solidFill>
            <a:schemeClr val="bg1">
              <a:lumMod val="95000"/>
            </a:schemeClr>
          </a:solidFill>
        </p:spPr>
        <p:txBody>
          <a:bodyPr wrap="square" lIns="186521" tIns="149217" rIns="186521" bIns="149217" rtlCol="0">
            <a:spAutoFit/>
          </a:bodyPr>
          <a:lstStyle/>
          <a:p>
            <a:pPr algn="ctr">
              <a:lnSpc>
                <a:spcPct val="90000"/>
              </a:lnSpc>
              <a:spcAft>
                <a:spcPts val="612"/>
              </a:spcAft>
            </a:pPr>
            <a:r>
              <a:rPr lang="en-US" sz="2040" dirty="0">
                <a:solidFill>
                  <a:schemeClr val="bg1">
                    <a:lumMod val="65000"/>
                  </a:schemeClr>
                </a:solidFill>
              </a:rPr>
              <a:t>Credential Guard uses Windows 10 virtualization-based security features (Hyper-V features) that must be enabled on each device before you can turn on Credential Guard. </a:t>
            </a:r>
          </a:p>
        </p:txBody>
      </p:sp>
      <p:sp>
        <p:nvSpPr>
          <p:cNvPr id="6" name="TextBox 5"/>
          <p:cNvSpPr txBox="1"/>
          <p:nvPr/>
        </p:nvSpPr>
        <p:spPr>
          <a:xfrm>
            <a:off x="275484" y="1685859"/>
            <a:ext cx="4555805" cy="647165"/>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solidFill>
                  <a:srgbClr val="0070C0"/>
                </a:solidFill>
              </a:rPr>
              <a:t>Automated</a:t>
            </a:r>
          </a:p>
        </p:txBody>
      </p:sp>
      <p:sp>
        <p:nvSpPr>
          <p:cNvPr id="7" name="TextBox 6"/>
          <p:cNvSpPr txBox="1"/>
          <p:nvPr/>
        </p:nvSpPr>
        <p:spPr>
          <a:xfrm>
            <a:off x="7970146" y="1685859"/>
            <a:ext cx="4274142" cy="647165"/>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solidFill>
                  <a:schemeClr val="bg1"/>
                </a:solidFill>
              </a:rPr>
              <a:t>Manual</a:t>
            </a:r>
          </a:p>
        </p:txBody>
      </p:sp>
      <p:sp>
        <p:nvSpPr>
          <p:cNvPr id="8" name="TextBox 7"/>
          <p:cNvSpPr txBox="1"/>
          <p:nvPr/>
        </p:nvSpPr>
        <p:spPr>
          <a:xfrm>
            <a:off x="275484" y="2474985"/>
            <a:ext cx="4555805" cy="2606446"/>
          </a:xfrm>
          <a:prstGeom prst="rect">
            <a:avLst/>
          </a:prstGeom>
          <a:noFill/>
        </p:spPr>
        <p:txBody>
          <a:bodyPr wrap="square" lIns="186521" tIns="149217" rIns="186521" bIns="149217" rtlCol="0">
            <a:spAutoFit/>
          </a:bodyPr>
          <a:lstStyle>
            <a:defPPr>
              <a:defRPr lang="en-US"/>
            </a:defPPr>
            <a:lvl1pPr algn="ctr">
              <a:lnSpc>
                <a:spcPct val="90000"/>
              </a:lnSpc>
              <a:spcAft>
                <a:spcPts val="600"/>
              </a:spcAft>
              <a:defRPr sz="2400">
                <a:solidFill>
                  <a:srgbClr val="0070C0"/>
                </a:solidFill>
              </a:defRPr>
            </a:lvl1pPr>
          </a:lstStyle>
          <a:p>
            <a:r>
              <a:rPr lang="en-US" sz="2040" dirty="0"/>
              <a:t>You can automatically turn on Credential Guard for one or more devices by using Group Policy. The Group Policy settings automatically add the virtualization-based security features and configure the Credential Guard registry settings on managed devices.</a:t>
            </a:r>
          </a:p>
        </p:txBody>
      </p:sp>
      <p:sp>
        <p:nvSpPr>
          <p:cNvPr id="9" name="TextBox 8"/>
          <p:cNvSpPr txBox="1"/>
          <p:nvPr/>
        </p:nvSpPr>
        <p:spPr>
          <a:xfrm>
            <a:off x="7970145" y="2474984"/>
            <a:ext cx="4274142" cy="4204085"/>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chemeClr val="bg1"/>
                </a:solidFill>
              </a:rPr>
              <a:t>You can manually turn on Credential Guard by doing the following:</a:t>
            </a:r>
          </a:p>
          <a:p>
            <a:pPr marL="466298" indent="-466298">
              <a:lnSpc>
                <a:spcPct val="90000"/>
              </a:lnSpc>
              <a:spcAft>
                <a:spcPts val="612"/>
              </a:spcAft>
              <a:buFont typeface="+mj-lt"/>
              <a:buAutoNum type="arabicPeriod"/>
            </a:pPr>
            <a:r>
              <a:rPr lang="en-US" sz="2040" dirty="0">
                <a:solidFill>
                  <a:schemeClr val="bg1"/>
                </a:solidFill>
              </a:rPr>
              <a:t>Add the virtualization-based security features by using Programs and Features or Deployment Image Servicing and Management (DISM).</a:t>
            </a:r>
          </a:p>
          <a:p>
            <a:pPr marL="466298" indent="-466298">
              <a:lnSpc>
                <a:spcPct val="90000"/>
              </a:lnSpc>
              <a:spcAft>
                <a:spcPts val="612"/>
              </a:spcAft>
              <a:buFont typeface="+mj-lt"/>
              <a:buAutoNum type="arabicPeriod"/>
            </a:pPr>
            <a:r>
              <a:rPr lang="en-US" sz="2040" dirty="0">
                <a:solidFill>
                  <a:schemeClr val="bg1"/>
                </a:solidFill>
              </a:rPr>
              <a:t>Configure Credential Guard registry settings by using the Registry Editor or the Device Guard and Credential Guard hardware readiness tool.</a:t>
            </a:r>
          </a:p>
        </p:txBody>
      </p:sp>
    </p:spTree>
    <p:extLst>
      <p:ext uri="{BB962C8B-B14F-4D97-AF65-F5344CB8AC3E}">
        <p14:creationId xmlns:p14="http://schemas.microsoft.com/office/powerpoint/2010/main" val="39417422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Device Guard</a:t>
            </a:r>
          </a:p>
        </p:txBody>
      </p:sp>
      <p:sp>
        <p:nvSpPr>
          <p:cNvPr id="4" name="Text Placeholder 3"/>
          <p:cNvSpPr>
            <a:spLocks noGrp="1"/>
          </p:cNvSpPr>
          <p:nvPr>
            <p:ph type="body" sz="quarter" idx="11"/>
          </p:nvPr>
        </p:nvSpPr>
        <p:spPr>
          <a:xfrm>
            <a:off x="275479" y="1095050"/>
            <a:ext cx="5944345" cy="764616"/>
          </a:xfrm>
          <a:solidFill>
            <a:srgbClr val="0070C0"/>
          </a:solidFill>
        </p:spPr>
        <p:txBody>
          <a:bodyPr/>
          <a:lstStyle/>
          <a:p>
            <a:pPr marL="466298" indent="-466298">
              <a:buFont typeface="+mj-lt"/>
              <a:buAutoNum type="arabicPeriod"/>
            </a:pPr>
            <a:r>
              <a:rPr lang="en-US" sz="2040" dirty="0">
                <a:solidFill>
                  <a:schemeClr val="bg1"/>
                </a:solidFill>
              </a:rPr>
              <a:t>Optionally, create a signing certificate for code integrity policies.</a:t>
            </a:r>
          </a:p>
        </p:txBody>
      </p:sp>
      <p:sp>
        <p:nvSpPr>
          <p:cNvPr id="5" name="Text Placeholder 3"/>
          <p:cNvSpPr txBox="1">
            <a:spLocks/>
          </p:cNvSpPr>
          <p:nvPr/>
        </p:nvSpPr>
        <p:spPr>
          <a:xfrm>
            <a:off x="275479" y="6390742"/>
            <a:ext cx="5944345" cy="476479"/>
          </a:xfrm>
          <a:prstGeom prst="rect">
            <a:avLst/>
          </a:prstGeom>
          <a:solidFill>
            <a:srgbClr val="0070C0"/>
          </a:solidFill>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6298" indent="-466298">
              <a:buFont typeface="+mj-lt"/>
              <a:buAutoNum type="arabicPeriod" startAt="7"/>
            </a:pPr>
            <a:r>
              <a:rPr lang="en-US" sz="2040" dirty="0">
                <a:solidFill>
                  <a:schemeClr val="bg1"/>
                </a:solidFill>
              </a:rPr>
              <a:t>Enable desired hardware security features.</a:t>
            </a:r>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352" r="20352"/>
          <a:stretch/>
        </p:blipFill>
        <p:spPr>
          <a:prstGeom prst="rect">
            <a:avLst/>
          </a:prstGeom>
        </p:spPr>
      </p:pic>
      <p:sp>
        <p:nvSpPr>
          <p:cNvPr id="7" name="Text Placeholder 3"/>
          <p:cNvSpPr txBox="1">
            <a:spLocks/>
          </p:cNvSpPr>
          <p:nvPr/>
        </p:nvSpPr>
        <p:spPr>
          <a:xfrm>
            <a:off x="275479" y="1930579"/>
            <a:ext cx="5944345" cy="764616"/>
          </a:xfrm>
          <a:prstGeom prst="rect">
            <a:avLst/>
          </a:prstGeom>
          <a:solidFill>
            <a:srgbClr val="0070C0"/>
          </a:solidFill>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6298" indent="-466298">
              <a:buFont typeface="+mj-lt"/>
              <a:buAutoNum type="arabicPeriod" startAt="2"/>
            </a:pPr>
            <a:r>
              <a:rPr lang="en-US" sz="2040" dirty="0">
                <a:solidFill>
                  <a:schemeClr val="bg1"/>
                </a:solidFill>
              </a:rPr>
              <a:t>Create code integrity policies from “golden” computers. </a:t>
            </a:r>
          </a:p>
        </p:txBody>
      </p:sp>
      <p:sp>
        <p:nvSpPr>
          <p:cNvPr id="8" name="Text Placeholder 3"/>
          <p:cNvSpPr txBox="1">
            <a:spLocks/>
          </p:cNvSpPr>
          <p:nvPr/>
        </p:nvSpPr>
        <p:spPr>
          <a:xfrm>
            <a:off x="275479" y="2766109"/>
            <a:ext cx="5944345" cy="1052755"/>
          </a:xfrm>
          <a:prstGeom prst="rect">
            <a:avLst/>
          </a:prstGeom>
          <a:solidFill>
            <a:srgbClr val="0070C0"/>
          </a:solidFill>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6298" indent="-466298">
              <a:buFont typeface="+mj-lt"/>
              <a:buAutoNum type="arabicPeriod" startAt="3"/>
            </a:pPr>
            <a:r>
              <a:rPr lang="en-US" sz="2040" dirty="0">
                <a:solidFill>
                  <a:schemeClr val="bg1"/>
                </a:solidFill>
              </a:rPr>
              <a:t>Audit the code integrity policy and capture information about applications that are outside the policy.</a:t>
            </a:r>
          </a:p>
        </p:txBody>
      </p:sp>
      <p:sp>
        <p:nvSpPr>
          <p:cNvPr id="9" name="Text Placeholder 3"/>
          <p:cNvSpPr txBox="1">
            <a:spLocks/>
          </p:cNvSpPr>
          <p:nvPr/>
        </p:nvSpPr>
        <p:spPr>
          <a:xfrm>
            <a:off x="275479" y="5837725"/>
            <a:ext cx="5944345" cy="476479"/>
          </a:xfrm>
          <a:prstGeom prst="rect">
            <a:avLst/>
          </a:prstGeom>
          <a:solidFill>
            <a:srgbClr val="0070C0"/>
          </a:solidFill>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6298" indent="-466298">
              <a:buFont typeface="+mj-lt"/>
              <a:buAutoNum type="arabicPeriod" startAt="6"/>
            </a:pPr>
            <a:r>
              <a:rPr lang="en-US" sz="2040" dirty="0">
                <a:solidFill>
                  <a:schemeClr val="bg1"/>
                </a:solidFill>
              </a:rPr>
              <a:t>Deploy code integrity policies and catalog files.</a:t>
            </a:r>
          </a:p>
        </p:txBody>
      </p:sp>
      <p:sp>
        <p:nvSpPr>
          <p:cNvPr id="10" name="Text Placeholder 3"/>
          <p:cNvSpPr txBox="1">
            <a:spLocks/>
          </p:cNvSpPr>
          <p:nvPr/>
        </p:nvSpPr>
        <p:spPr>
          <a:xfrm>
            <a:off x="275479" y="3884151"/>
            <a:ext cx="5944345" cy="1052755"/>
          </a:xfrm>
          <a:prstGeom prst="rect">
            <a:avLst/>
          </a:prstGeom>
          <a:solidFill>
            <a:srgbClr val="0070C0"/>
          </a:solidFill>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6298" indent="-466298">
              <a:buFont typeface="+mj-lt"/>
              <a:buAutoNum type="arabicPeriod" startAt="4"/>
            </a:pPr>
            <a:r>
              <a:rPr lang="en-US" sz="2040" dirty="0">
                <a:solidFill>
                  <a:schemeClr val="bg1"/>
                </a:solidFill>
              </a:rPr>
              <a:t>Capture needed policy information from the event log, and merge information into the policy as needed.</a:t>
            </a:r>
          </a:p>
        </p:txBody>
      </p:sp>
      <p:sp>
        <p:nvSpPr>
          <p:cNvPr id="11" name="Text Placeholder 3"/>
          <p:cNvSpPr txBox="1">
            <a:spLocks/>
          </p:cNvSpPr>
          <p:nvPr/>
        </p:nvSpPr>
        <p:spPr>
          <a:xfrm>
            <a:off x="275479" y="5002195"/>
            <a:ext cx="5944345" cy="764616"/>
          </a:xfrm>
          <a:prstGeom prst="rect">
            <a:avLst/>
          </a:prstGeom>
          <a:solidFill>
            <a:srgbClr val="0070C0"/>
          </a:solidFill>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6298" indent="-466298">
              <a:buFont typeface="+mj-lt"/>
              <a:buAutoNum type="arabicPeriod" startAt="5"/>
            </a:pPr>
            <a:r>
              <a:rPr lang="en-US" sz="2040" dirty="0">
                <a:solidFill>
                  <a:schemeClr val="bg1"/>
                </a:solidFill>
              </a:rPr>
              <a:t>Create a “catalog file” for unsigned line-of-business (LOB) applications.</a:t>
            </a:r>
          </a:p>
        </p:txBody>
      </p:sp>
    </p:spTree>
    <p:extLst>
      <p:ext uri="{BB962C8B-B14F-4D97-AF65-F5344CB8AC3E}">
        <p14:creationId xmlns:p14="http://schemas.microsoft.com/office/powerpoint/2010/main" val="2049404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5482" y="3397499"/>
            <a:ext cx="6160362" cy="1010638"/>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244" kern="0" dirty="0">
                <a:solidFill>
                  <a:srgbClr val="FFFFFF"/>
                </a:solidFill>
              </a:rPr>
              <a:t>User devices must be AD DS domain joined and Azure AD joined</a:t>
            </a:r>
          </a:p>
        </p:txBody>
      </p:sp>
      <p:sp>
        <p:nvSpPr>
          <p:cNvPr id="11" name="Rectangle 10"/>
          <p:cNvSpPr/>
          <p:nvPr/>
        </p:nvSpPr>
        <p:spPr>
          <a:xfrm>
            <a:off x="275482" y="2211143"/>
            <a:ext cx="6160362" cy="1010638"/>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244" kern="0" dirty="0">
                <a:solidFill>
                  <a:srgbClr val="FFFFFF"/>
                </a:solidFill>
              </a:rPr>
              <a:t>Group Policy requires AD DS infrastructure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207"/>
          <a:stretch/>
        </p:blipFill>
        <p:spPr>
          <a:xfrm>
            <a:off x="6435845" y="-1"/>
            <a:ext cx="5999748" cy="6994525"/>
          </a:xfrm>
          <a:prstGeom prst="rect">
            <a:avLst/>
          </a:prstGeom>
        </p:spPr>
      </p:pic>
      <p:sp>
        <p:nvSpPr>
          <p:cNvPr id="8" name="Rectangle 7"/>
          <p:cNvSpPr/>
          <p:nvPr/>
        </p:nvSpPr>
        <p:spPr>
          <a:xfrm>
            <a:off x="275482" y="4583855"/>
            <a:ext cx="6160362" cy="1010638"/>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244" kern="0" dirty="0">
                <a:solidFill>
                  <a:srgbClr val="FFFFFF"/>
                </a:solidFill>
              </a:rPr>
              <a:t>Create AppLocker rules in Group Policy Objects</a:t>
            </a:r>
          </a:p>
        </p:txBody>
      </p:sp>
      <p:sp>
        <p:nvSpPr>
          <p:cNvPr id="12" name="Rectangle 11"/>
          <p:cNvSpPr/>
          <p:nvPr/>
        </p:nvSpPr>
        <p:spPr>
          <a:xfrm>
            <a:off x="275482" y="5770210"/>
            <a:ext cx="6160362" cy="998265"/>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244" kern="0" dirty="0">
                <a:solidFill>
                  <a:srgbClr val="FFFFFF"/>
                </a:solidFill>
              </a:rPr>
              <a:t>Target AppLocker rules (in Group Policy Objects) to devices in organizational units</a:t>
            </a:r>
          </a:p>
        </p:txBody>
      </p:sp>
      <p:sp>
        <p:nvSpPr>
          <p:cNvPr id="10" name="Rectangle 9"/>
          <p:cNvSpPr/>
          <p:nvPr/>
        </p:nvSpPr>
        <p:spPr>
          <a:xfrm>
            <a:off x="275481" y="1335550"/>
            <a:ext cx="6160361" cy="687476"/>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244" kern="0" dirty="0">
                <a:solidFill>
                  <a:srgbClr val="FFFFFF"/>
                </a:solidFill>
              </a:rPr>
              <a:t>Manage AppLocker by using Group Policy</a:t>
            </a:r>
          </a:p>
        </p:txBody>
      </p:sp>
      <p:sp>
        <p:nvSpPr>
          <p:cNvPr id="3" name="Title 2"/>
          <p:cNvSpPr>
            <a:spLocks noGrp="1"/>
          </p:cNvSpPr>
          <p:nvPr>
            <p:ph type="title"/>
          </p:nvPr>
        </p:nvSpPr>
        <p:spPr>
          <a:xfrm>
            <a:off x="275482" y="295274"/>
            <a:ext cx="5949098" cy="917575"/>
          </a:xfrm>
        </p:spPr>
        <p:txBody>
          <a:bodyPr>
            <a:normAutofit fontScale="90000"/>
          </a:bodyPr>
          <a:lstStyle/>
          <a:p>
            <a:r>
              <a:rPr lang="en-US" dirty="0"/>
              <a:t>AppLocker management</a:t>
            </a:r>
          </a:p>
        </p:txBody>
      </p:sp>
    </p:spTree>
    <p:extLst>
      <p:ext uri="{BB962C8B-B14F-4D97-AF65-F5344CB8AC3E}">
        <p14:creationId xmlns:p14="http://schemas.microsoft.com/office/powerpoint/2010/main" val="2928427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183" y="672305"/>
            <a:ext cx="5968662" cy="1529431"/>
          </a:xfrm>
          <a:prstGeom prst="rect">
            <a:avLst/>
          </a:prstGeom>
          <a:solidFill>
            <a:schemeClr val="accent1">
              <a:lumMod val="75000"/>
              <a:alpha val="90000"/>
            </a:schemeClr>
          </a:solidFill>
        </p:spPr>
        <p:txBody>
          <a:bodyPr vert="horz" wrap="square" lIns="373041" tIns="186521" rIns="186521" bIns="186521" rtlCol="0">
            <a:spAutoFit/>
          </a:bodyPr>
          <a:lstStyle/>
          <a:p>
            <a:pPr defTabSz="932563">
              <a:lnSpc>
                <a:spcPct val="90000"/>
              </a:lnSpc>
              <a:spcBef>
                <a:spcPct val="20000"/>
              </a:spcBef>
              <a:buSzPct val="90000"/>
              <a:defRPr/>
            </a:pPr>
            <a:r>
              <a:rPr lang="en-US" sz="3264" kern="0" dirty="0">
                <a:solidFill>
                  <a:srgbClr val="FFFFFF"/>
                </a:solidFill>
                <a:latin typeface="Segoe UI Light"/>
              </a:rPr>
              <a:t>Windows 10 Enterprise Edition </a:t>
            </a:r>
            <a:r>
              <a:rPr lang="en-US" sz="2448" kern="0" dirty="0">
                <a:solidFill>
                  <a:srgbClr val="FFFFFF"/>
                </a:solidFill>
                <a:latin typeface="Segoe UI Light"/>
              </a:rPr>
              <a:t>Current Branch (CB) or </a:t>
            </a:r>
            <a:br>
              <a:rPr lang="en-US" sz="2448" kern="0" dirty="0">
                <a:solidFill>
                  <a:srgbClr val="FFFFFF"/>
                </a:solidFill>
                <a:latin typeface="Segoe UI Light"/>
              </a:rPr>
            </a:br>
            <a:r>
              <a:rPr lang="en-US" sz="2448" kern="0" dirty="0">
                <a:solidFill>
                  <a:srgbClr val="FFFFFF"/>
                </a:solidFill>
                <a:latin typeface="Segoe UI Light"/>
              </a:rPr>
              <a:t>Current Branch for Business (CBB)</a:t>
            </a:r>
            <a:endParaRPr lang="en-US" sz="2856" kern="0" dirty="0">
              <a:solidFill>
                <a:srgbClr val="FFFFFF"/>
              </a:solidFill>
              <a:latin typeface="Segoe UI Light"/>
            </a:endParaRPr>
          </a:p>
        </p:txBody>
      </p:sp>
      <p:sp>
        <p:nvSpPr>
          <p:cNvPr id="7" name="Rectangle 6"/>
          <p:cNvSpPr/>
          <p:nvPr/>
        </p:nvSpPr>
        <p:spPr>
          <a:xfrm>
            <a:off x="467182" y="4772987"/>
            <a:ext cx="5968661" cy="715701"/>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Segoe UI Light"/>
              </a:rPr>
              <a:t>5 device installs per user</a:t>
            </a:r>
          </a:p>
        </p:txBody>
      </p:sp>
      <p:sp>
        <p:nvSpPr>
          <p:cNvPr id="9" name="Rectangle 8"/>
          <p:cNvSpPr/>
          <p:nvPr/>
        </p:nvSpPr>
        <p:spPr>
          <a:xfrm>
            <a:off x="467182" y="3118165"/>
            <a:ext cx="5968661" cy="715701"/>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Segoe UI Light"/>
              </a:rPr>
              <a:t>1 seat minimum, no seat limit</a:t>
            </a:r>
          </a:p>
        </p:txBody>
      </p:sp>
      <p:sp>
        <p:nvSpPr>
          <p:cNvPr id="11" name="Rectangle 10"/>
          <p:cNvSpPr/>
          <p:nvPr/>
        </p:nvSpPr>
        <p:spPr>
          <a:xfrm>
            <a:off x="467182" y="2290754"/>
            <a:ext cx="5968661" cy="715701"/>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Segoe UI Light"/>
              </a:rPr>
              <a:t>$7 per user, per month</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207"/>
          <a:stretch/>
        </p:blipFill>
        <p:spPr>
          <a:xfrm>
            <a:off x="6435845" y="-1"/>
            <a:ext cx="5999748" cy="6994525"/>
          </a:xfrm>
          <a:prstGeom prst="rect">
            <a:avLst/>
          </a:prstGeom>
        </p:spPr>
      </p:pic>
      <p:sp>
        <p:nvSpPr>
          <p:cNvPr id="8" name="Rectangle 7"/>
          <p:cNvSpPr/>
          <p:nvPr/>
        </p:nvSpPr>
        <p:spPr>
          <a:xfrm>
            <a:off x="467182" y="3945576"/>
            <a:ext cx="5968661" cy="715701"/>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Segoe UI Light"/>
              </a:rPr>
              <a:t>Alignment with Office 365 plans</a:t>
            </a:r>
          </a:p>
        </p:txBody>
      </p:sp>
      <p:sp>
        <p:nvSpPr>
          <p:cNvPr id="12" name="Rectangle 11"/>
          <p:cNvSpPr/>
          <p:nvPr/>
        </p:nvSpPr>
        <p:spPr>
          <a:xfrm>
            <a:off x="467182" y="5600398"/>
            <a:ext cx="5968661" cy="1068318"/>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Segoe UI Light"/>
              </a:rPr>
              <a:t>Rollback to Pro functionality when subscription lapses (90 day grace)</a:t>
            </a:r>
          </a:p>
        </p:txBody>
      </p:sp>
    </p:spTree>
    <p:extLst>
      <p:ext uri="{BB962C8B-B14F-4D97-AF65-F5344CB8AC3E}">
        <p14:creationId xmlns:p14="http://schemas.microsoft.com/office/powerpoint/2010/main" val="8090176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5"/>
          <p:cNvSpPr/>
          <p:nvPr/>
        </p:nvSpPr>
        <p:spPr bwMode="auto">
          <a:xfrm>
            <a:off x="1925882" y="1337788"/>
            <a:ext cx="10509711" cy="4977737"/>
          </a:xfrm>
          <a:custGeom>
            <a:avLst/>
            <a:gdLst/>
            <a:ahLst/>
            <a:cxnLst/>
            <a:rect l="l" t="t" r="r" b="b"/>
            <a:pathLst>
              <a:path w="10511202" h="4844955">
                <a:moveTo>
                  <a:pt x="4809559" y="0"/>
                </a:moveTo>
                <a:lnTo>
                  <a:pt x="10511202" y="0"/>
                </a:lnTo>
                <a:lnTo>
                  <a:pt x="10511202" y="4844955"/>
                </a:lnTo>
                <a:lnTo>
                  <a:pt x="0" y="4844955"/>
                </a:lnTo>
                <a:close/>
              </a:path>
            </a:pathLst>
          </a:cu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p:cNvCxnSpPr/>
          <p:nvPr/>
        </p:nvCxnSpPr>
        <p:spPr>
          <a:xfrm>
            <a:off x="1788954" y="5411714"/>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621262" y="4549865"/>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21262" y="2943082"/>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6224781" y="1866824"/>
            <a:ext cx="6180048" cy="948185"/>
          </a:xfrm>
          <a:prstGeom prst="rect">
            <a:avLst/>
          </a:prstGeom>
        </p:spPr>
        <p:txBody>
          <a:bodyPr vert="horz" wrap="square" lIns="149217" tIns="93260" rIns="149217" bIns="93260" rtlCol="0" anchor="ctr">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97">
              <a:lnSpc>
                <a:spcPct val="113000"/>
              </a:lnSpc>
              <a:spcBef>
                <a:spcPts val="0"/>
              </a:spcBef>
              <a:spcAft>
                <a:spcPts val="1836"/>
              </a:spcAft>
              <a:buClr>
                <a:srgbClr val="737373"/>
              </a:buClr>
              <a:buSzPct val="116000"/>
              <a:buNone/>
              <a:defRPr/>
            </a:pPr>
            <a:r>
              <a:rPr lang="en-US" sz="1428" b="1" dirty="0">
                <a:solidFill>
                  <a:srgbClr val="0078D7"/>
                </a:solidFill>
                <a:latin typeface="Segoe UI"/>
              </a:rPr>
              <a:t>App-V server </a:t>
            </a:r>
            <a:r>
              <a:rPr lang="en-US" sz="1428" dirty="0">
                <a:gradFill>
                  <a:gsLst>
                    <a:gs pos="1250">
                      <a:srgbClr val="505050"/>
                    </a:gs>
                    <a:gs pos="100000">
                      <a:srgbClr val="505050"/>
                    </a:gs>
                  </a:gsLst>
                  <a:lin ang="5400000" scaled="0"/>
                </a:gradFill>
                <a:latin typeface="Segoe UI"/>
              </a:rPr>
              <a:t>provides App-V management, virtualized app publishing, app streaming, and reporting services. Each of these services can be run on one server or can be run individually on multiple servers. </a:t>
            </a:r>
          </a:p>
        </p:txBody>
      </p:sp>
      <p:sp>
        <p:nvSpPr>
          <p:cNvPr id="20" name="Rectangle 19"/>
          <p:cNvSpPr/>
          <p:nvPr/>
        </p:nvSpPr>
        <p:spPr>
          <a:xfrm>
            <a:off x="3682211" y="4680423"/>
            <a:ext cx="8753383" cy="600733"/>
          </a:xfrm>
          <a:prstGeom prst="rect">
            <a:avLst/>
          </a:prstGeom>
        </p:spPr>
        <p:txBody>
          <a:bodyPr wrap="square" anchor="ctr">
            <a:spAutoFit/>
          </a:bodyPr>
          <a:lstStyle/>
          <a:p>
            <a:pPr marL="0" lvl="1">
              <a:lnSpc>
                <a:spcPct val="113000"/>
              </a:lnSpc>
              <a:spcAft>
                <a:spcPts val="1836"/>
              </a:spcAft>
              <a:buClr>
                <a:srgbClr val="737373"/>
              </a:buClr>
              <a:buSzPct val="116000"/>
              <a:defRPr/>
            </a:pPr>
            <a:r>
              <a:rPr lang="en-US" sz="1428" b="1" dirty="0">
                <a:solidFill>
                  <a:srgbClr val="0078D7"/>
                </a:solidFill>
              </a:rPr>
              <a:t>App-V client </a:t>
            </a:r>
            <a:r>
              <a:rPr lang="en-US" sz="1428" dirty="0">
                <a:gradFill>
                  <a:gsLst>
                    <a:gs pos="1250">
                      <a:srgbClr val="505050"/>
                    </a:gs>
                    <a:gs pos="100000">
                      <a:srgbClr val="505050"/>
                    </a:gs>
                  </a:gsLst>
                  <a:lin ang="5400000" scaled="0"/>
                </a:gradFill>
              </a:rPr>
              <a:t>is installed on any client device that wants to stream apps from the App-V server. These will be the Windows 10 Enterprise E3 devices.</a:t>
            </a:r>
            <a:endParaRPr lang="en-US" sz="1428" dirty="0">
              <a:gradFill>
                <a:gsLst>
                  <a:gs pos="1250">
                    <a:srgbClr val="505050"/>
                  </a:gs>
                  <a:gs pos="100000">
                    <a:srgbClr val="505050"/>
                  </a:gs>
                </a:gsLst>
                <a:lin ang="5400000" scaled="0"/>
              </a:gradFill>
              <a:latin typeface="Segoe UI"/>
            </a:endParaRPr>
          </a:p>
        </p:txBody>
      </p:sp>
      <p:sp>
        <p:nvSpPr>
          <p:cNvPr id="22" name="Rectangle 21"/>
          <p:cNvSpPr/>
          <p:nvPr/>
        </p:nvSpPr>
        <p:spPr>
          <a:xfrm>
            <a:off x="5125291" y="3066185"/>
            <a:ext cx="7279538" cy="1360577"/>
          </a:xfrm>
          <a:prstGeom prst="rect">
            <a:avLst/>
          </a:prstGeom>
        </p:spPr>
        <p:txBody>
          <a:bodyPr wrap="square" anchor="ctr">
            <a:spAutoFit/>
          </a:bodyPr>
          <a:lstStyle/>
          <a:p>
            <a:pPr marL="0" lvl="1">
              <a:lnSpc>
                <a:spcPct val="113000"/>
              </a:lnSpc>
              <a:spcAft>
                <a:spcPts val="1836"/>
              </a:spcAft>
              <a:buClr>
                <a:srgbClr val="737373"/>
              </a:buClr>
              <a:buSzPct val="116000"/>
              <a:defRPr/>
            </a:pPr>
            <a:r>
              <a:rPr lang="en-US" sz="1428" b="1" dirty="0">
                <a:solidFill>
                  <a:srgbClr val="0078D7"/>
                </a:solidFill>
              </a:rPr>
              <a:t>App-V sequencer </a:t>
            </a:r>
            <a:r>
              <a:rPr lang="en-US" sz="1428" dirty="0">
                <a:gradFill>
                  <a:gsLst>
                    <a:gs pos="1250">
                      <a:srgbClr val="505050"/>
                    </a:gs>
                    <a:gs pos="100000">
                      <a:srgbClr val="505050"/>
                    </a:gs>
                  </a:gsLst>
                  <a:lin ang="5400000" scaled="0"/>
                </a:gradFill>
              </a:rPr>
              <a:t>is a typical client device that is used to sequence (capture) apps and prepare them for streaming from the App-V server. You install apps on the App-V sequencer, and the App-V sequencer software determines the files and registry settings that are changed during app installation. Then the sequencer captures these settings to create a virtualized app.</a:t>
            </a:r>
            <a:endParaRPr lang="en-US" sz="1428" dirty="0">
              <a:gradFill>
                <a:gsLst>
                  <a:gs pos="1250">
                    <a:srgbClr val="505050"/>
                  </a:gs>
                  <a:gs pos="100000">
                    <a:srgbClr val="505050"/>
                  </a:gs>
                </a:gsLst>
                <a:lin ang="5400000" scaled="0"/>
              </a:gradFill>
              <a:latin typeface="Segoe UI"/>
            </a:endParaRPr>
          </a:p>
        </p:txBody>
      </p:sp>
      <p:sp>
        <p:nvSpPr>
          <p:cNvPr id="23" name="Rectangle 10"/>
          <p:cNvSpPr/>
          <p:nvPr/>
        </p:nvSpPr>
        <p:spPr bwMode="auto">
          <a:xfrm>
            <a:off x="883" y="1337788"/>
            <a:ext cx="6733876" cy="4977737"/>
          </a:xfrm>
          <a:custGeom>
            <a:avLst/>
            <a:gdLst/>
            <a:ahLst/>
            <a:cxnLst/>
            <a:rect l="l" t="t" r="r" b="b"/>
            <a:pathLst>
              <a:path w="6734832" h="4844955">
                <a:moveTo>
                  <a:pt x="0" y="0"/>
                </a:moveTo>
                <a:lnTo>
                  <a:pt x="259308" y="0"/>
                </a:lnTo>
                <a:lnTo>
                  <a:pt x="6475524" y="0"/>
                </a:lnTo>
                <a:lnTo>
                  <a:pt x="6734832" y="0"/>
                </a:lnTo>
                <a:lnTo>
                  <a:pt x="1925273" y="4844955"/>
                </a:lnTo>
                <a:lnTo>
                  <a:pt x="1665965" y="4844955"/>
                </a:lnTo>
                <a:lnTo>
                  <a:pt x="259308" y="4844955"/>
                </a:lnTo>
                <a:lnTo>
                  <a:pt x="0" y="484495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a:xfrm>
            <a:off x="232664" y="2271761"/>
            <a:ext cx="5550081" cy="1872958"/>
          </a:xfrm>
          <a:prstGeom prst="rect">
            <a:avLst/>
          </a:prstGeom>
        </p:spPr>
        <p:txBody>
          <a:bodyPr wrap="square">
            <a:spAutoFit/>
          </a:bodyPr>
          <a:lstStyle/>
          <a:p>
            <a:pPr defTabSz="932563">
              <a:lnSpc>
                <a:spcPts val="3399"/>
              </a:lnSpc>
              <a:spcBef>
                <a:spcPct val="20000"/>
              </a:spcBef>
              <a:buSzPct val="90000"/>
              <a:defRPr/>
            </a:pPr>
            <a:r>
              <a:rPr lang="en-US" sz="3264" spc="-30" dirty="0">
                <a:solidFill>
                  <a:srgbClr val="FFFFFF"/>
                </a:solidFill>
                <a:latin typeface="Segoe UI Light"/>
              </a:rPr>
              <a:t>App-V requires that the customer have an App-V infrastructure, including       these components:</a:t>
            </a:r>
          </a:p>
        </p:txBody>
      </p:sp>
      <p:sp>
        <p:nvSpPr>
          <p:cNvPr id="2" name="Title 1"/>
          <p:cNvSpPr>
            <a:spLocks noGrp="1"/>
          </p:cNvSpPr>
          <p:nvPr>
            <p:ph type="title"/>
          </p:nvPr>
        </p:nvSpPr>
        <p:spPr/>
        <p:txBody>
          <a:bodyPr/>
          <a:lstStyle/>
          <a:p>
            <a:r>
              <a:rPr lang="en-US" sz="4284" dirty="0"/>
              <a:t>App-V</a:t>
            </a:r>
          </a:p>
        </p:txBody>
      </p:sp>
      <p:sp>
        <p:nvSpPr>
          <p:cNvPr id="29" name="Rectangle 28"/>
          <p:cNvSpPr/>
          <p:nvPr/>
        </p:nvSpPr>
        <p:spPr>
          <a:xfrm>
            <a:off x="3007704" y="5542274"/>
            <a:ext cx="9238035" cy="600733"/>
          </a:xfrm>
          <a:prstGeom prst="rect">
            <a:avLst/>
          </a:prstGeom>
        </p:spPr>
        <p:txBody>
          <a:bodyPr wrap="square" anchor="ctr">
            <a:spAutoFit/>
          </a:bodyPr>
          <a:lstStyle/>
          <a:p>
            <a:pPr marL="0" lvl="1">
              <a:lnSpc>
                <a:spcPct val="113000"/>
              </a:lnSpc>
              <a:spcAft>
                <a:spcPts val="1836"/>
              </a:spcAft>
              <a:buClr>
                <a:srgbClr val="737373"/>
              </a:buClr>
              <a:buSzPct val="116000"/>
              <a:defRPr/>
            </a:pPr>
            <a:r>
              <a:rPr lang="en-US" sz="1428" b="1" dirty="0">
                <a:solidFill>
                  <a:srgbClr val="0078D7"/>
                </a:solidFill>
              </a:rPr>
              <a:t>System Center Configuration Manager </a:t>
            </a:r>
            <a:r>
              <a:rPr lang="en-US" sz="1428" dirty="0">
                <a:gradFill>
                  <a:gsLst>
                    <a:gs pos="1250">
                      <a:srgbClr val="505050"/>
                    </a:gs>
                    <a:gs pos="100000">
                      <a:srgbClr val="505050"/>
                    </a:gs>
                  </a:gsLst>
                  <a:lin ang="5400000" scaled="0"/>
                </a:gradFill>
              </a:rPr>
              <a:t>is optional, but can be integrated with App-V to provide finer control and deployment of virtualized applications..</a:t>
            </a:r>
            <a:endParaRPr lang="en-US" sz="1428"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209680073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5"/>
          <p:cNvSpPr/>
          <p:nvPr/>
        </p:nvSpPr>
        <p:spPr bwMode="auto">
          <a:xfrm>
            <a:off x="1925882" y="1337788"/>
            <a:ext cx="10509711" cy="4977737"/>
          </a:xfrm>
          <a:custGeom>
            <a:avLst/>
            <a:gdLst/>
            <a:ahLst/>
            <a:cxnLst/>
            <a:rect l="l" t="t" r="r" b="b"/>
            <a:pathLst>
              <a:path w="10511202" h="4844955">
                <a:moveTo>
                  <a:pt x="4809559" y="0"/>
                </a:moveTo>
                <a:lnTo>
                  <a:pt x="10511202" y="0"/>
                </a:lnTo>
                <a:lnTo>
                  <a:pt x="10511202" y="4844955"/>
                </a:lnTo>
                <a:lnTo>
                  <a:pt x="0" y="4844955"/>
                </a:lnTo>
                <a:close/>
              </a:path>
            </a:pathLst>
          </a:cu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6" name="Straight Connector 25"/>
          <p:cNvCxnSpPr/>
          <p:nvPr/>
        </p:nvCxnSpPr>
        <p:spPr>
          <a:xfrm>
            <a:off x="1682790" y="5364595"/>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21263" y="2288585"/>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621263" y="3153238"/>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52027" y="4595593"/>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6624756" y="1339185"/>
            <a:ext cx="5780073" cy="948185"/>
          </a:xfrm>
          <a:prstGeom prst="rect">
            <a:avLst/>
          </a:prstGeom>
        </p:spPr>
        <p:txBody>
          <a:bodyPr vert="horz" wrap="square" lIns="149217" tIns="93260" rIns="149217" bIns="93260" rtlCol="0" anchor="ctr">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97">
              <a:lnSpc>
                <a:spcPct val="113000"/>
              </a:lnSpc>
              <a:spcBef>
                <a:spcPts val="0"/>
              </a:spcBef>
              <a:spcAft>
                <a:spcPts val="1836"/>
              </a:spcAft>
              <a:buClr>
                <a:srgbClr val="737373"/>
              </a:buClr>
              <a:buSzPct val="116000"/>
              <a:buNone/>
              <a:defRPr/>
            </a:pPr>
            <a:r>
              <a:rPr lang="en-US" sz="1428" b="1" dirty="0">
                <a:solidFill>
                  <a:srgbClr val="0078D7"/>
                </a:solidFill>
                <a:latin typeface="Segoe UI"/>
              </a:rPr>
              <a:t>Start layout customization </a:t>
            </a:r>
            <a:r>
              <a:rPr lang="en-US" sz="1428" dirty="0">
                <a:gradFill>
                  <a:gsLst>
                    <a:gs pos="1250">
                      <a:srgbClr val="505050"/>
                    </a:gs>
                    <a:gs pos="100000">
                      <a:srgbClr val="505050"/>
                    </a:gs>
                  </a:gsLst>
                  <a:lin ang="5400000" scaled="0"/>
                </a:gradFill>
                <a:latin typeface="Segoe UI"/>
              </a:rPr>
              <a:t>enables you to customize Start layouts for different departments or organizations, with minimal management overhead and no reimaging.</a:t>
            </a:r>
          </a:p>
        </p:txBody>
      </p:sp>
      <p:sp>
        <p:nvSpPr>
          <p:cNvPr id="20" name="Rectangle 19"/>
          <p:cNvSpPr/>
          <p:nvPr/>
        </p:nvSpPr>
        <p:spPr>
          <a:xfrm>
            <a:off x="4376944" y="3962196"/>
            <a:ext cx="8027886" cy="600733"/>
          </a:xfrm>
          <a:prstGeom prst="rect">
            <a:avLst/>
          </a:prstGeom>
        </p:spPr>
        <p:txBody>
          <a:bodyPr wrap="square" anchor="ctr">
            <a:spAutoFit/>
          </a:bodyPr>
          <a:lstStyle/>
          <a:p>
            <a:pPr marL="0" lvl="1">
              <a:lnSpc>
                <a:spcPct val="113000"/>
              </a:lnSpc>
              <a:spcAft>
                <a:spcPts val="1836"/>
              </a:spcAft>
              <a:buClr>
                <a:srgbClr val="737373"/>
              </a:buClr>
              <a:buSzPct val="116000"/>
              <a:defRPr/>
            </a:pPr>
            <a:r>
              <a:rPr lang="en-US" sz="1428" b="1" dirty="0">
                <a:solidFill>
                  <a:srgbClr val="0078D7"/>
                </a:solidFill>
              </a:rPr>
              <a:t>Shell launcher </a:t>
            </a:r>
            <a:r>
              <a:rPr lang="en-US" sz="1428" dirty="0">
                <a:gradFill>
                  <a:gsLst>
                    <a:gs pos="1250">
                      <a:srgbClr val="505050"/>
                    </a:gs>
                    <a:gs pos="100000">
                      <a:srgbClr val="505050"/>
                    </a:gs>
                  </a:gsLst>
                  <a:lin ang="5400000" scaled="0"/>
                </a:gradFill>
              </a:rPr>
              <a:t>lets you enable Assigned Access to run only a classic Windows app via Shell Launcher so that the app replaces the shell.</a:t>
            </a:r>
            <a:endParaRPr lang="en-US" sz="1428" dirty="0">
              <a:gradFill>
                <a:gsLst>
                  <a:gs pos="1250">
                    <a:srgbClr val="505050"/>
                  </a:gs>
                  <a:gs pos="100000">
                    <a:srgbClr val="505050"/>
                  </a:gs>
                </a:gsLst>
                <a:lin ang="5400000" scaled="0"/>
              </a:gradFill>
              <a:latin typeface="Segoe UI"/>
            </a:endParaRPr>
          </a:p>
        </p:txBody>
      </p:sp>
      <p:sp>
        <p:nvSpPr>
          <p:cNvPr id="21" name="Rectangle 20"/>
          <p:cNvSpPr/>
          <p:nvPr/>
        </p:nvSpPr>
        <p:spPr>
          <a:xfrm>
            <a:off x="4888729" y="3220447"/>
            <a:ext cx="7516100" cy="600733"/>
          </a:xfrm>
          <a:prstGeom prst="rect">
            <a:avLst/>
          </a:prstGeom>
        </p:spPr>
        <p:txBody>
          <a:bodyPr wrap="square" anchor="ctr">
            <a:spAutoFit/>
          </a:bodyPr>
          <a:lstStyle/>
          <a:p>
            <a:pPr>
              <a:lnSpc>
                <a:spcPct val="113000"/>
              </a:lnSpc>
              <a:spcAft>
                <a:spcPts val="1836"/>
              </a:spcAft>
              <a:buClr>
                <a:srgbClr val="737373"/>
              </a:buClr>
              <a:buSzPct val="116000"/>
              <a:defRPr/>
            </a:pPr>
            <a:r>
              <a:rPr lang="en-US" sz="1428" b="1" dirty="0">
                <a:solidFill>
                  <a:srgbClr val="0078D7"/>
                </a:solidFill>
              </a:rPr>
              <a:t>Custom logon </a:t>
            </a:r>
            <a:r>
              <a:rPr lang="en-US" sz="1428" dirty="0">
                <a:gradFill>
                  <a:gsLst>
                    <a:gs pos="1250">
                      <a:srgbClr val="505050"/>
                    </a:gs>
                    <a:gs pos="100000">
                      <a:srgbClr val="505050"/>
                    </a:gs>
                  </a:gsLst>
                  <a:lin ang="5400000" scaled="0"/>
                </a:gradFill>
                <a:latin typeface="Segoe UI"/>
              </a:rPr>
              <a:t>lets </a:t>
            </a:r>
            <a:r>
              <a:rPr lang="en-US" sz="1428" dirty="0">
                <a:gradFill>
                  <a:gsLst>
                    <a:gs pos="1250">
                      <a:srgbClr val="505050"/>
                    </a:gs>
                    <a:gs pos="100000">
                      <a:srgbClr val="505050"/>
                    </a:gs>
                  </a:gsLst>
                  <a:lin ang="5400000" scaled="0"/>
                </a:gradFill>
              </a:rPr>
              <a:t>you to suppress Windows 10 UI elements that relate to the Welcome screen and shutdown screen.</a:t>
            </a:r>
            <a:endParaRPr lang="en-US" sz="1428" i="1" strike="sngStrike" dirty="0">
              <a:solidFill>
                <a:srgbClr val="FF0000"/>
              </a:solidFill>
              <a:latin typeface="Segoe UI"/>
            </a:endParaRPr>
          </a:p>
        </p:txBody>
      </p:sp>
      <p:sp>
        <p:nvSpPr>
          <p:cNvPr id="22" name="Rectangle 21"/>
          <p:cNvSpPr/>
          <p:nvPr/>
        </p:nvSpPr>
        <p:spPr>
          <a:xfrm>
            <a:off x="5785274" y="2293245"/>
            <a:ext cx="6619556" cy="854014"/>
          </a:xfrm>
          <a:prstGeom prst="rect">
            <a:avLst/>
          </a:prstGeom>
        </p:spPr>
        <p:txBody>
          <a:bodyPr wrap="square" anchor="ctr">
            <a:spAutoFit/>
          </a:bodyPr>
          <a:lstStyle/>
          <a:p>
            <a:pPr marL="0" lvl="1">
              <a:lnSpc>
                <a:spcPct val="113000"/>
              </a:lnSpc>
              <a:spcAft>
                <a:spcPts val="1836"/>
              </a:spcAft>
              <a:buClr>
                <a:srgbClr val="737373"/>
              </a:buClr>
              <a:buSzPct val="116000"/>
              <a:defRPr/>
            </a:pPr>
            <a:r>
              <a:rPr lang="en-US" sz="1428" b="1" dirty="0">
                <a:solidFill>
                  <a:srgbClr val="0078D7"/>
                </a:solidFill>
              </a:rPr>
              <a:t>Unbranded boot </a:t>
            </a:r>
            <a:r>
              <a:rPr lang="en-US" sz="1428" dirty="0">
                <a:gradFill>
                  <a:gsLst>
                    <a:gs pos="1250">
                      <a:srgbClr val="505050"/>
                    </a:gs>
                    <a:gs pos="100000">
                      <a:srgbClr val="505050"/>
                    </a:gs>
                  </a:gsLst>
                  <a:lin ang="5400000" scaled="0"/>
                </a:gradFill>
                <a:latin typeface="Segoe UI"/>
              </a:rPr>
              <a:t>allows</a:t>
            </a:r>
            <a:r>
              <a:rPr lang="en-US" sz="1428" dirty="0">
                <a:gradFill>
                  <a:gsLst>
                    <a:gs pos="1250">
                      <a:srgbClr val="505050"/>
                    </a:gs>
                    <a:gs pos="100000">
                      <a:srgbClr val="505050"/>
                    </a:gs>
                  </a:gsLst>
                  <a:lin ang="5400000" scaled="0"/>
                </a:gradFill>
              </a:rPr>
              <a:t> you to suppress Windows elements that appear when Windows starts or resumes and can suppress the crash screen when Windows encounters an error from which it cannot recover.</a:t>
            </a:r>
            <a:r>
              <a:rPr lang="en-US" sz="1428" dirty="0">
                <a:gradFill>
                  <a:gsLst>
                    <a:gs pos="1250">
                      <a:srgbClr val="505050"/>
                    </a:gs>
                    <a:gs pos="100000">
                      <a:srgbClr val="505050"/>
                    </a:gs>
                  </a:gsLst>
                  <a:lin ang="5400000" scaled="0"/>
                </a:gradFill>
                <a:latin typeface="Segoe UI"/>
              </a:rPr>
              <a:t> </a:t>
            </a:r>
          </a:p>
        </p:txBody>
      </p:sp>
      <p:cxnSp>
        <p:nvCxnSpPr>
          <p:cNvPr id="25" name="Straight Connector 24"/>
          <p:cNvCxnSpPr/>
          <p:nvPr/>
        </p:nvCxnSpPr>
        <p:spPr>
          <a:xfrm>
            <a:off x="1663984" y="3910285"/>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10"/>
          <p:cNvSpPr/>
          <p:nvPr/>
        </p:nvSpPr>
        <p:spPr bwMode="auto">
          <a:xfrm>
            <a:off x="883" y="1337788"/>
            <a:ext cx="6733876" cy="4977737"/>
          </a:xfrm>
          <a:custGeom>
            <a:avLst/>
            <a:gdLst/>
            <a:ahLst/>
            <a:cxnLst/>
            <a:rect l="l" t="t" r="r" b="b"/>
            <a:pathLst>
              <a:path w="6734832" h="4844955">
                <a:moveTo>
                  <a:pt x="0" y="0"/>
                </a:moveTo>
                <a:lnTo>
                  <a:pt x="259308" y="0"/>
                </a:lnTo>
                <a:lnTo>
                  <a:pt x="6475524" y="0"/>
                </a:lnTo>
                <a:lnTo>
                  <a:pt x="6734832" y="0"/>
                </a:lnTo>
                <a:lnTo>
                  <a:pt x="1925273" y="4844955"/>
                </a:lnTo>
                <a:lnTo>
                  <a:pt x="1665965" y="4844955"/>
                </a:lnTo>
                <a:lnTo>
                  <a:pt x="259308" y="4844955"/>
                </a:lnTo>
                <a:lnTo>
                  <a:pt x="0" y="484495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a:xfrm>
            <a:off x="252971" y="1660738"/>
            <a:ext cx="5550081" cy="3207049"/>
          </a:xfrm>
          <a:prstGeom prst="rect">
            <a:avLst/>
          </a:prstGeom>
        </p:spPr>
        <p:txBody>
          <a:bodyPr wrap="square">
            <a:spAutoFit/>
          </a:bodyPr>
          <a:lstStyle/>
          <a:p>
            <a:pPr defTabSz="932563">
              <a:lnSpc>
                <a:spcPts val="3399"/>
              </a:lnSpc>
              <a:spcBef>
                <a:spcPct val="20000"/>
              </a:spcBef>
              <a:buSzPct val="90000"/>
              <a:defRPr/>
            </a:pPr>
            <a:r>
              <a:rPr lang="en-US" sz="3264" spc="-30" dirty="0">
                <a:solidFill>
                  <a:srgbClr val="FFFFFF"/>
                </a:solidFill>
                <a:latin typeface="Segoe UI Light"/>
              </a:rPr>
              <a:t>The Managed User Experience feature is a set of Windows 10 Enterprise edition features    and corresponding        settings that you can             use to manage user                    experience. </a:t>
            </a:r>
          </a:p>
        </p:txBody>
      </p:sp>
      <p:sp>
        <p:nvSpPr>
          <p:cNvPr id="2" name="Title 1"/>
          <p:cNvSpPr>
            <a:spLocks noGrp="1"/>
          </p:cNvSpPr>
          <p:nvPr>
            <p:ph type="title"/>
          </p:nvPr>
        </p:nvSpPr>
        <p:spPr/>
        <p:txBody>
          <a:bodyPr/>
          <a:lstStyle/>
          <a:p>
            <a:r>
              <a:rPr lang="en-US" sz="4284" dirty="0"/>
              <a:t>Managed User Experience</a:t>
            </a:r>
          </a:p>
        </p:txBody>
      </p:sp>
      <p:sp>
        <p:nvSpPr>
          <p:cNvPr id="15" name="Rectangle 14"/>
          <p:cNvSpPr/>
          <p:nvPr/>
        </p:nvSpPr>
        <p:spPr>
          <a:xfrm>
            <a:off x="3078797" y="5394046"/>
            <a:ext cx="9139836" cy="854014"/>
          </a:xfrm>
          <a:prstGeom prst="rect">
            <a:avLst/>
          </a:prstGeom>
        </p:spPr>
        <p:txBody>
          <a:bodyPr wrap="square" anchor="ctr">
            <a:spAutoFit/>
          </a:bodyPr>
          <a:lstStyle/>
          <a:p>
            <a:pPr>
              <a:lnSpc>
                <a:spcPct val="113000"/>
              </a:lnSpc>
              <a:spcAft>
                <a:spcPts val="1836"/>
              </a:spcAft>
              <a:buClr>
                <a:srgbClr val="737373"/>
              </a:buClr>
              <a:buSzPct val="116000"/>
              <a:defRPr/>
            </a:pPr>
            <a:r>
              <a:rPr lang="en-US" sz="1428" b="1" dirty="0">
                <a:solidFill>
                  <a:srgbClr val="0078D7"/>
                </a:solidFill>
              </a:rPr>
              <a:t>Unified write filter </a:t>
            </a:r>
            <a:r>
              <a:rPr lang="en-US" sz="1428" dirty="0">
                <a:gradFill>
                  <a:gsLst>
                    <a:gs pos="1250">
                      <a:srgbClr val="505050"/>
                    </a:gs>
                    <a:gs pos="100000">
                      <a:srgbClr val="505050"/>
                    </a:gs>
                  </a:gsLst>
                  <a:lin ang="5400000" scaled="0"/>
                </a:gradFill>
              </a:rPr>
              <a:t>helps protect your physical storage media, including most standard writable storage types that are supported by Windows, such as physical hard disks, solid-state drives, internal USB devices, external SATA devices, and so on.</a:t>
            </a:r>
            <a:endParaRPr lang="en-US" sz="1428" i="1" dirty="0">
              <a:gradFill>
                <a:gsLst>
                  <a:gs pos="1250">
                    <a:srgbClr val="505050"/>
                  </a:gs>
                  <a:gs pos="100000">
                    <a:srgbClr val="505050"/>
                  </a:gs>
                </a:gsLst>
                <a:lin ang="5400000" scaled="0"/>
              </a:gradFill>
              <a:latin typeface="Segoe UI"/>
            </a:endParaRPr>
          </a:p>
        </p:txBody>
      </p:sp>
      <p:sp>
        <p:nvSpPr>
          <p:cNvPr id="27" name="Rectangle 26"/>
          <p:cNvSpPr/>
          <p:nvPr/>
        </p:nvSpPr>
        <p:spPr>
          <a:xfrm>
            <a:off x="3898685" y="4670708"/>
            <a:ext cx="8536906" cy="600733"/>
          </a:xfrm>
          <a:prstGeom prst="rect">
            <a:avLst/>
          </a:prstGeom>
        </p:spPr>
        <p:txBody>
          <a:bodyPr wrap="square" anchor="ctr">
            <a:spAutoFit/>
          </a:bodyPr>
          <a:lstStyle/>
          <a:p>
            <a:pPr>
              <a:lnSpc>
                <a:spcPct val="113000"/>
              </a:lnSpc>
              <a:spcAft>
                <a:spcPts val="1836"/>
              </a:spcAft>
              <a:buClr>
                <a:srgbClr val="737373"/>
              </a:buClr>
              <a:buSzPct val="116000"/>
              <a:defRPr/>
            </a:pPr>
            <a:r>
              <a:rPr lang="en-US" sz="1428" b="1" dirty="0">
                <a:solidFill>
                  <a:srgbClr val="0078D7"/>
                </a:solidFill>
              </a:rPr>
              <a:t>Keyboard filter </a:t>
            </a:r>
            <a:r>
              <a:rPr lang="en-US" sz="1428" dirty="0">
                <a:gradFill>
                  <a:gsLst>
                    <a:gs pos="1250">
                      <a:srgbClr val="505050"/>
                    </a:gs>
                    <a:gs pos="100000">
                      <a:srgbClr val="505050"/>
                    </a:gs>
                  </a:gsLst>
                  <a:lin ang="5400000" scaled="0"/>
                </a:gradFill>
              </a:rPr>
              <a:t>allows you to suppress undesirable key presses or key combinations (such as </a:t>
            </a:r>
            <a:r>
              <a:rPr lang="en-US" sz="1428" dirty="0" err="1">
                <a:gradFill>
                  <a:gsLst>
                    <a:gs pos="1250">
                      <a:srgbClr val="505050"/>
                    </a:gs>
                    <a:gs pos="100000">
                      <a:srgbClr val="505050"/>
                    </a:gs>
                  </a:gsLst>
                  <a:lin ang="5400000" scaled="0"/>
                </a:gradFill>
              </a:rPr>
              <a:t>Ctrl+Alt+Tab</a:t>
            </a:r>
            <a:r>
              <a:rPr lang="en-US" sz="1428" dirty="0">
                <a:gradFill>
                  <a:gsLst>
                    <a:gs pos="1250">
                      <a:srgbClr val="505050"/>
                    </a:gs>
                    <a:gs pos="100000">
                      <a:srgbClr val="505050"/>
                    </a:gs>
                  </a:gsLst>
                  <a:lin ang="5400000" scaled="0"/>
                </a:gradFill>
                <a:latin typeface="Segoe UI"/>
              </a:rPr>
              <a:t>).</a:t>
            </a:r>
            <a:endParaRPr lang="en-US" sz="1428" i="1"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2379414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6387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p:sp>
      <p:sp>
        <p:nvSpPr>
          <p:cNvPr id="2" name="Title 1"/>
          <p:cNvSpPr>
            <a:spLocks noGrp="1"/>
          </p:cNvSpPr>
          <p:nvPr>
            <p:ph type="title"/>
          </p:nvPr>
        </p:nvSpPr>
        <p:spPr/>
        <p:txBody>
          <a:bodyPr/>
          <a:lstStyle/>
          <a:p>
            <a:r>
              <a:rPr lang="en-US" sz="4896" dirty="0">
                <a:solidFill>
                  <a:srgbClr val="0070C0"/>
                </a:solidFill>
              </a:rPr>
              <a:t>Call to action</a:t>
            </a:r>
          </a:p>
        </p:txBody>
      </p:sp>
      <p:pic>
        <p:nvPicPr>
          <p:cNvPr id="4" name="Picture 2" descr="C:\Users\Sarah\Documents\_SSD_Business\Client_collateral\MICROSOFT_DVD_ART\MICROSOFT PHOTOS\WINDOWS 10\36_Craftsman_TD-Lenovo-Horizon-2s-Hp-Stream-7_566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461"/>
          <a:stretch/>
        </p:blipFill>
        <p:spPr bwMode="auto">
          <a:xfrm>
            <a:off x="6507978" y="1"/>
            <a:ext cx="5927614" cy="69945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2148" y="4359364"/>
            <a:ext cx="6160362" cy="1010638"/>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244" kern="0" dirty="0">
                <a:solidFill>
                  <a:srgbClr val="FFFFFF"/>
                </a:solidFill>
              </a:rPr>
              <a:t>Complete Windows 10 Enterprise sales training on Windows Drumbeat</a:t>
            </a:r>
          </a:p>
        </p:txBody>
      </p:sp>
      <p:sp>
        <p:nvSpPr>
          <p:cNvPr id="9" name="Rectangle 8"/>
          <p:cNvSpPr/>
          <p:nvPr/>
        </p:nvSpPr>
        <p:spPr>
          <a:xfrm>
            <a:off x="57875" y="1703681"/>
            <a:ext cx="6160361" cy="1327617"/>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244" kern="0" dirty="0">
                <a:solidFill>
                  <a:srgbClr val="FFFFFF"/>
                </a:solidFill>
              </a:rPr>
              <a:t>Review technical documentation and other resources on the Microsoft Partner Network Portal</a:t>
            </a:r>
          </a:p>
        </p:txBody>
      </p:sp>
      <p:sp>
        <p:nvSpPr>
          <p:cNvPr id="10" name="Rectangle 9"/>
          <p:cNvSpPr/>
          <p:nvPr/>
        </p:nvSpPr>
        <p:spPr>
          <a:xfrm>
            <a:off x="57875" y="3342288"/>
            <a:ext cx="6160362" cy="687449"/>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244" kern="0" dirty="0">
                <a:solidFill>
                  <a:srgbClr val="FFFFFF"/>
                </a:solidFill>
              </a:rPr>
              <a:t>Attend a Windows 10 Tech Series event</a:t>
            </a:r>
          </a:p>
        </p:txBody>
      </p:sp>
    </p:spTree>
    <p:extLst>
      <p:ext uri="{BB962C8B-B14F-4D97-AF65-F5344CB8AC3E}">
        <p14:creationId xmlns:p14="http://schemas.microsoft.com/office/powerpoint/2010/main" val="19974378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65041" y="3045944"/>
            <a:ext cx="6042826" cy="1565516"/>
          </a:xfrm>
          <a:prstGeom prst="rect">
            <a:avLst/>
          </a:prstGeom>
          <a:solidFill>
            <a:schemeClr val="accent1"/>
          </a:solidFill>
        </p:spPr>
        <p:txBody>
          <a:bodyPr wrap="square" lIns="186521" tIns="149217" rIns="186521" bIns="149217" rtlCol="0" anchor="ctr">
            <a:noAutofit/>
          </a:bodyPr>
          <a:lstStyle/>
          <a:p>
            <a:pPr>
              <a:lnSpc>
                <a:spcPct val="90000"/>
              </a:lnSpc>
              <a:spcAft>
                <a:spcPts val="612"/>
              </a:spcAft>
            </a:pPr>
            <a:r>
              <a:rPr lang="en-US" sz="3672" dirty="0">
                <a:solidFill>
                  <a:schemeClr val="bg1"/>
                </a:solidFill>
                <a:latin typeface="+mj-lt"/>
              </a:rPr>
              <a:t>Managed by a trusted partner</a:t>
            </a:r>
          </a:p>
        </p:txBody>
      </p:sp>
      <p:sp>
        <p:nvSpPr>
          <p:cNvPr id="13" name="TextBox 12"/>
          <p:cNvSpPr txBox="1"/>
          <p:nvPr/>
        </p:nvSpPr>
        <p:spPr>
          <a:xfrm>
            <a:off x="365041" y="1278399"/>
            <a:ext cx="6042826" cy="1565516"/>
          </a:xfrm>
          <a:prstGeom prst="rect">
            <a:avLst/>
          </a:prstGeom>
          <a:solidFill>
            <a:schemeClr val="accent1"/>
          </a:solidFill>
        </p:spPr>
        <p:txBody>
          <a:bodyPr wrap="square" lIns="186521" tIns="149217" rIns="186521" bIns="149217" rtlCol="0" anchor="ctr">
            <a:noAutofit/>
          </a:bodyPr>
          <a:lstStyle/>
          <a:p>
            <a:pPr>
              <a:lnSpc>
                <a:spcPct val="90000"/>
              </a:lnSpc>
              <a:spcAft>
                <a:spcPts val="612"/>
              </a:spcAft>
            </a:pPr>
            <a:r>
              <a:rPr lang="en-US" sz="3672" dirty="0">
                <a:solidFill>
                  <a:schemeClr val="bg1"/>
                </a:solidFill>
                <a:latin typeface="+mj-lt"/>
              </a:rPr>
              <a:t>The most secure edition of Windows</a:t>
            </a:r>
          </a:p>
        </p:txBody>
      </p:sp>
      <p:sp>
        <p:nvSpPr>
          <p:cNvPr id="14" name="TextBox 13"/>
          <p:cNvSpPr txBox="1"/>
          <p:nvPr/>
        </p:nvSpPr>
        <p:spPr>
          <a:xfrm>
            <a:off x="365041" y="4813490"/>
            <a:ext cx="6042826" cy="1565516"/>
          </a:xfrm>
          <a:prstGeom prst="rect">
            <a:avLst/>
          </a:prstGeom>
          <a:solidFill>
            <a:schemeClr val="accent1"/>
          </a:solidFill>
        </p:spPr>
        <p:txBody>
          <a:bodyPr wrap="square" lIns="186521" tIns="149217" rIns="186521" bIns="149217" rtlCol="0" anchor="ctr">
            <a:noAutofit/>
          </a:bodyPr>
          <a:lstStyle/>
          <a:p>
            <a:pPr>
              <a:lnSpc>
                <a:spcPct val="90000"/>
              </a:lnSpc>
              <a:spcAft>
                <a:spcPts val="612"/>
              </a:spcAft>
            </a:pPr>
            <a:r>
              <a:rPr lang="en-US" sz="3672" dirty="0">
                <a:solidFill>
                  <a:schemeClr val="bg1"/>
                </a:solidFill>
                <a:latin typeface="+mj-lt"/>
              </a:rPr>
              <a:t>For the small business price of $7 per user, per month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029" b="10631"/>
          <a:stretch/>
        </p:blipFill>
        <p:spPr>
          <a:xfrm>
            <a:off x="6407867" y="-1"/>
            <a:ext cx="6027726" cy="6994525"/>
          </a:xfrm>
          <a:prstGeom prst="rect">
            <a:avLst/>
          </a:prstGeom>
        </p:spPr>
      </p:pic>
      <p:sp>
        <p:nvSpPr>
          <p:cNvPr id="6" name="Title 1"/>
          <p:cNvSpPr>
            <a:spLocks noGrp="1"/>
          </p:cNvSpPr>
          <p:nvPr>
            <p:ph type="title"/>
          </p:nvPr>
        </p:nvSpPr>
        <p:spPr/>
        <p:txBody>
          <a:bodyPr/>
          <a:lstStyle/>
          <a:p>
            <a:r>
              <a:rPr lang="en-US" dirty="0">
                <a:solidFill>
                  <a:srgbClr val="0070C0"/>
                </a:solidFill>
              </a:rPr>
              <a:t>Why E3 in CSP?</a:t>
            </a:r>
          </a:p>
        </p:txBody>
      </p:sp>
      <p:sp>
        <p:nvSpPr>
          <p:cNvPr id="7" name="TextBox 6"/>
          <p:cNvSpPr txBox="1"/>
          <p:nvPr/>
        </p:nvSpPr>
        <p:spPr>
          <a:xfrm>
            <a:off x="6407866" y="-1"/>
            <a:ext cx="6027725" cy="6994525"/>
          </a:xfrm>
          <a:prstGeom prst="rect">
            <a:avLst/>
          </a:prstGeom>
          <a:solidFill>
            <a:schemeClr val="bg1">
              <a:alpha val="85000"/>
            </a:schemeClr>
          </a:solidFill>
        </p:spPr>
        <p:txBody>
          <a:bodyPr wrap="square" lIns="186521" tIns="149217" rIns="186521" bIns="149217" rtlCol="0" anchor="ctr">
            <a:noAutofit/>
          </a:bodyPr>
          <a:lstStyle/>
          <a:p>
            <a:pPr algn="ctr">
              <a:lnSpc>
                <a:spcPct val="90000"/>
              </a:lnSpc>
              <a:spcAft>
                <a:spcPts val="612"/>
              </a:spcAft>
            </a:pPr>
            <a:r>
              <a:rPr lang="en-US" sz="4896" dirty="0">
                <a:gradFill>
                  <a:gsLst>
                    <a:gs pos="2917">
                      <a:schemeClr val="tx1"/>
                    </a:gs>
                    <a:gs pos="30000">
                      <a:schemeClr val="tx1"/>
                    </a:gs>
                  </a:gsLst>
                  <a:lin ang="5400000" scaled="0"/>
                </a:gradFill>
                <a:latin typeface="+mj-lt"/>
              </a:rPr>
              <a:t>Now all businesses, regardless of size, can realize the full Windows security vision</a:t>
            </a:r>
          </a:p>
        </p:txBody>
      </p:sp>
    </p:spTree>
    <p:extLst>
      <p:ext uri="{BB962C8B-B14F-4D97-AF65-F5344CB8AC3E}">
        <p14:creationId xmlns:p14="http://schemas.microsoft.com/office/powerpoint/2010/main" val="37268010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5"/>
          <p:cNvSpPr/>
          <p:nvPr/>
        </p:nvSpPr>
        <p:spPr bwMode="auto">
          <a:xfrm>
            <a:off x="1925882" y="1337788"/>
            <a:ext cx="10509711" cy="5190435"/>
          </a:xfrm>
          <a:custGeom>
            <a:avLst/>
            <a:gdLst/>
            <a:ahLst/>
            <a:cxnLst/>
            <a:rect l="l" t="t" r="r" b="b"/>
            <a:pathLst>
              <a:path w="10511202" h="4844955">
                <a:moveTo>
                  <a:pt x="4809559" y="0"/>
                </a:moveTo>
                <a:lnTo>
                  <a:pt x="10511202" y="0"/>
                </a:lnTo>
                <a:lnTo>
                  <a:pt x="10511202" y="4844955"/>
                </a:lnTo>
                <a:lnTo>
                  <a:pt x="0" y="4844955"/>
                </a:lnTo>
                <a:close/>
              </a:path>
            </a:pathLst>
          </a:cu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p:cNvCxnSpPr/>
          <p:nvPr/>
        </p:nvCxnSpPr>
        <p:spPr>
          <a:xfrm>
            <a:off x="1652028" y="2652468"/>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52028" y="3462101"/>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52028" y="4551703"/>
            <a:ext cx="10783567"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Content Placeholder 3"/>
          <p:cNvSpPr txBox="1">
            <a:spLocks/>
          </p:cNvSpPr>
          <p:nvPr/>
        </p:nvSpPr>
        <p:spPr>
          <a:xfrm>
            <a:off x="6628624" y="1373662"/>
            <a:ext cx="5776206" cy="1192311"/>
          </a:xfrm>
          <a:prstGeom prst="rect">
            <a:avLst/>
          </a:prstGeom>
        </p:spPr>
        <p:txBody>
          <a:bodyPr vert="horz" wrap="square" lIns="149217" tIns="93260" rIns="149217" bIns="93260" rtlCol="0" anchor="ctr">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97">
              <a:lnSpc>
                <a:spcPct val="112000"/>
              </a:lnSpc>
              <a:spcBef>
                <a:spcPts val="0"/>
              </a:spcBef>
              <a:spcAft>
                <a:spcPts val="1836"/>
              </a:spcAft>
              <a:buClr>
                <a:srgbClr val="737373"/>
              </a:buClr>
              <a:buSzPct val="116000"/>
              <a:buNone/>
              <a:defRPr/>
            </a:pPr>
            <a:r>
              <a:rPr lang="en-US" sz="1428" dirty="0">
                <a:gradFill>
                  <a:gsLst>
                    <a:gs pos="1250">
                      <a:srgbClr val="505050"/>
                    </a:gs>
                    <a:gs pos="100000">
                      <a:srgbClr val="505050"/>
                    </a:gs>
                  </a:gsLst>
                  <a:lin ang="5400000" scaled="0"/>
                </a:gradFill>
                <a:latin typeface="Segoe UI"/>
              </a:rPr>
              <a:t>Help prevent Pass the Hash attacks – one of the key tactics used in security breaches – with </a:t>
            </a:r>
            <a:r>
              <a:rPr lang="en-US" sz="1428" b="1" dirty="0">
                <a:solidFill>
                  <a:srgbClr val="0078D7"/>
                </a:solidFill>
                <a:latin typeface="Segoe UI"/>
              </a:rPr>
              <a:t>Credential Guard*, </a:t>
            </a:r>
            <a:r>
              <a:rPr lang="en-US" sz="1428" dirty="0">
                <a:gradFill>
                  <a:gsLst>
                    <a:gs pos="1250">
                      <a:srgbClr val="505050"/>
                    </a:gs>
                    <a:gs pos="100000">
                      <a:srgbClr val="505050"/>
                    </a:gs>
                  </a:gsLst>
                  <a:lin ang="5400000" scaled="0"/>
                </a:gradFill>
                <a:latin typeface="Segoe UI"/>
              </a:rPr>
              <a:t>which offers additional protection for users authenticated on your network against malware running in the operating system.</a:t>
            </a:r>
          </a:p>
        </p:txBody>
      </p:sp>
      <p:sp>
        <p:nvSpPr>
          <p:cNvPr id="14" name="Rectangle 13"/>
          <p:cNvSpPr/>
          <p:nvPr/>
        </p:nvSpPr>
        <p:spPr>
          <a:xfrm>
            <a:off x="2782968" y="5816380"/>
            <a:ext cx="8795539" cy="596155"/>
          </a:xfrm>
          <a:prstGeom prst="rect">
            <a:avLst/>
          </a:prstGeom>
        </p:spPr>
        <p:txBody>
          <a:bodyPr wrap="square" anchor="ctr">
            <a:spAutoFit/>
          </a:bodyPr>
          <a:lstStyle/>
          <a:p>
            <a:pPr>
              <a:lnSpc>
                <a:spcPct val="112000"/>
              </a:lnSpc>
              <a:spcAft>
                <a:spcPts val="1836"/>
              </a:spcAft>
              <a:buClr>
                <a:srgbClr val="737373"/>
              </a:buClr>
              <a:buSzPct val="116000"/>
              <a:defRPr/>
            </a:pPr>
            <a:r>
              <a:rPr lang="en-US" sz="1428" dirty="0">
                <a:gradFill>
                  <a:gsLst>
                    <a:gs pos="1250">
                      <a:srgbClr val="505050"/>
                    </a:gs>
                    <a:gs pos="100000">
                      <a:srgbClr val="505050"/>
                    </a:gs>
                  </a:gsLst>
                  <a:lin ang="5400000" scaled="0"/>
                </a:gradFill>
              </a:rPr>
              <a:t>Optimize security by customizing and locking down the user experience on specific devices – such as kiosks – so they can only perform certain functions with </a:t>
            </a:r>
            <a:r>
              <a:rPr lang="en-US" sz="1428" b="1" dirty="0">
                <a:solidFill>
                  <a:srgbClr val="0078D7"/>
                </a:solidFill>
              </a:rPr>
              <a:t>Managed User Experience</a:t>
            </a:r>
            <a:r>
              <a:rPr lang="en-US" sz="1428" dirty="0">
                <a:gradFill>
                  <a:gsLst>
                    <a:gs pos="1250">
                      <a:srgbClr val="505050"/>
                    </a:gs>
                    <a:gs pos="100000">
                      <a:srgbClr val="505050"/>
                    </a:gs>
                  </a:gsLst>
                  <a:lin ang="5400000" scaled="0"/>
                </a:gradFill>
              </a:rPr>
              <a:t>. </a:t>
            </a:r>
          </a:p>
        </p:txBody>
      </p:sp>
      <p:sp>
        <p:nvSpPr>
          <p:cNvPr id="15" name="Rectangle 14"/>
          <p:cNvSpPr/>
          <p:nvPr/>
        </p:nvSpPr>
        <p:spPr>
          <a:xfrm>
            <a:off x="4678790" y="3585425"/>
            <a:ext cx="7484569" cy="847147"/>
          </a:xfrm>
          <a:prstGeom prst="rect">
            <a:avLst/>
          </a:prstGeom>
        </p:spPr>
        <p:txBody>
          <a:bodyPr wrap="square" anchor="ctr">
            <a:spAutoFit/>
          </a:bodyPr>
          <a:lstStyle/>
          <a:p>
            <a:pPr>
              <a:lnSpc>
                <a:spcPct val="112000"/>
              </a:lnSpc>
              <a:spcAft>
                <a:spcPts val="1836"/>
              </a:spcAft>
              <a:buClr>
                <a:srgbClr val="737373"/>
              </a:buClr>
              <a:buSzPct val="116000"/>
              <a:defRPr/>
            </a:pPr>
            <a:r>
              <a:rPr lang="en-US" sz="1428" dirty="0">
                <a:gradFill>
                  <a:gsLst>
                    <a:gs pos="1250">
                      <a:srgbClr val="505050"/>
                    </a:gs>
                    <a:gs pos="100000">
                      <a:srgbClr val="505050"/>
                    </a:gs>
                  </a:gsLst>
                  <a:lin ang="5400000" scaled="0"/>
                </a:gradFill>
              </a:rPr>
              <a:t>Help prevent the execution of unwanted and unknown applications within your network by locking down which apps and sites you want – and don’t want – to run on devices, using </a:t>
            </a:r>
            <a:r>
              <a:rPr lang="en-US" sz="1428" b="1" dirty="0">
                <a:solidFill>
                  <a:srgbClr val="0078D7"/>
                </a:solidFill>
              </a:rPr>
              <a:t>AppLocker management</a:t>
            </a:r>
            <a:r>
              <a:rPr lang="en-US" sz="1428" dirty="0">
                <a:gradFill>
                  <a:gsLst>
                    <a:gs pos="1250">
                      <a:srgbClr val="505050"/>
                    </a:gs>
                    <a:gs pos="100000">
                      <a:srgbClr val="505050"/>
                    </a:gs>
                  </a:gsLst>
                  <a:lin ang="5400000" scaled="0"/>
                </a:gradFill>
              </a:rPr>
              <a:t>, which works with your existing infrastructure.</a:t>
            </a:r>
          </a:p>
        </p:txBody>
      </p:sp>
      <p:sp>
        <p:nvSpPr>
          <p:cNvPr id="16" name="Rectangle 15"/>
          <p:cNvSpPr/>
          <p:nvPr/>
        </p:nvSpPr>
        <p:spPr>
          <a:xfrm>
            <a:off x="5576970" y="2752717"/>
            <a:ext cx="6586389" cy="596155"/>
          </a:xfrm>
          <a:prstGeom prst="rect">
            <a:avLst/>
          </a:prstGeom>
        </p:spPr>
        <p:txBody>
          <a:bodyPr wrap="square" anchor="ctr">
            <a:spAutoFit/>
          </a:bodyPr>
          <a:lstStyle/>
          <a:p>
            <a:pPr>
              <a:lnSpc>
                <a:spcPct val="112000"/>
              </a:lnSpc>
              <a:spcAft>
                <a:spcPts val="1836"/>
              </a:spcAft>
              <a:buClr>
                <a:srgbClr val="737373"/>
              </a:buClr>
              <a:buSzPct val="116000"/>
              <a:defRPr/>
            </a:pPr>
            <a:r>
              <a:rPr lang="en-US" sz="1428" dirty="0">
                <a:gradFill>
                  <a:gsLst>
                    <a:gs pos="1250">
                      <a:srgbClr val="505050"/>
                    </a:gs>
                    <a:gs pos="100000">
                      <a:srgbClr val="505050"/>
                    </a:gs>
                  </a:gsLst>
                  <a:lin ang="5400000" scaled="0"/>
                </a:gradFill>
              </a:rPr>
              <a:t>Get extra protection to keep your devices safe from malware, untrusted apps, and executables </a:t>
            </a:r>
            <a:r>
              <a:rPr lang="en-US" sz="1428" dirty="0">
                <a:solidFill>
                  <a:srgbClr val="505050"/>
                </a:solidFill>
              </a:rPr>
              <a:t>with </a:t>
            </a:r>
            <a:r>
              <a:rPr lang="en-US" sz="1428" b="1" dirty="0">
                <a:solidFill>
                  <a:srgbClr val="0078D7"/>
                </a:solidFill>
              </a:rPr>
              <a:t>Device Guard*</a:t>
            </a:r>
            <a:r>
              <a:rPr lang="en-US" sz="1428" dirty="0">
                <a:gradFill>
                  <a:gsLst>
                    <a:gs pos="1250">
                      <a:srgbClr val="505050"/>
                    </a:gs>
                    <a:gs pos="100000">
                      <a:srgbClr val="505050"/>
                    </a:gs>
                  </a:gsLst>
                  <a:lin ang="5400000" scaled="0"/>
                </a:gradFill>
              </a:rPr>
              <a:t>.</a:t>
            </a:r>
          </a:p>
        </p:txBody>
      </p:sp>
      <p:sp>
        <p:nvSpPr>
          <p:cNvPr id="17" name="Rectangle 10"/>
          <p:cNvSpPr/>
          <p:nvPr/>
        </p:nvSpPr>
        <p:spPr bwMode="auto">
          <a:xfrm>
            <a:off x="883" y="1337788"/>
            <a:ext cx="6733876" cy="5190435"/>
          </a:xfrm>
          <a:custGeom>
            <a:avLst/>
            <a:gdLst/>
            <a:ahLst/>
            <a:cxnLst/>
            <a:rect l="l" t="t" r="r" b="b"/>
            <a:pathLst>
              <a:path w="6734832" h="4844955">
                <a:moveTo>
                  <a:pt x="0" y="0"/>
                </a:moveTo>
                <a:lnTo>
                  <a:pt x="259308" y="0"/>
                </a:lnTo>
                <a:lnTo>
                  <a:pt x="6475524" y="0"/>
                </a:lnTo>
                <a:lnTo>
                  <a:pt x="6734832" y="0"/>
                </a:lnTo>
                <a:lnTo>
                  <a:pt x="1925273" y="4844955"/>
                </a:lnTo>
                <a:lnTo>
                  <a:pt x="1665965" y="4844955"/>
                </a:lnTo>
                <a:lnTo>
                  <a:pt x="259308" y="4844955"/>
                </a:lnTo>
                <a:lnTo>
                  <a:pt x="0" y="484495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328382" y="1532263"/>
            <a:ext cx="5633052" cy="4985836"/>
          </a:xfrm>
          <a:prstGeom prst="rect">
            <a:avLst/>
          </a:prstGeom>
        </p:spPr>
        <p:txBody>
          <a:bodyPr wrap="square">
            <a:spAutoFit/>
          </a:bodyPr>
          <a:lstStyle/>
          <a:p>
            <a:pPr defTabSz="932563">
              <a:lnSpc>
                <a:spcPts val="3399"/>
              </a:lnSpc>
              <a:spcBef>
                <a:spcPct val="20000"/>
              </a:spcBef>
              <a:buSzPct val="90000"/>
              <a:defRPr/>
            </a:pPr>
            <a:r>
              <a:rPr lang="en-US" sz="2856" kern="0" dirty="0">
                <a:solidFill>
                  <a:srgbClr val="FFFFFF"/>
                </a:solidFill>
                <a:latin typeface="Segoe UI Light" panose="020B0502040204020203" pitchFamily="34" charset="0"/>
                <a:cs typeface="Segoe UI Light" panose="020B0502040204020203" pitchFamily="34" charset="0"/>
              </a:rPr>
              <a:t>Get best-in-class security and control.</a:t>
            </a:r>
            <a:r>
              <a:rPr lang="en-US" sz="2856" kern="0" dirty="0">
                <a:solidFill>
                  <a:sysClr val="windowText" lastClr="000000"/>
                </a:solidFill>
                <a:latin typeface="Segoe UI Light" panose="020B0502040204020203" pitchFamily="34" charset="0"/>
                <a:cs typeface="Segoe UI Light" panose="020B0502040204020203" pitchFamily="34" charset="0"/>
              </a:rPr>
              <a:t> </a:t>
            </a:r>
            <a:r>
              <a:rPr lang="en-US" sz="2856" spc="-30" dirty="0">
                <a:solidFill>
                  <a:srgbClr val="FFFFFF"/>
                </a:solidFill>
                <a:latin typeface="Segoe UI Light"/>
              </a:rPr>
              <a:t>Safeguard your data, devices, and get greater levels </a:t>
            </a:r>
            <a:br>
              <a:rPr lang="en-US" sz="2856" spc="-30" dirty="0">
                <a:solidFill>
                  <a:srgbClr val="FFFFFF"/>
                </a:solidFill>
                <a:latin typeface="Segoe UI Light"/>
              </a:rPr>
            </a:br>
            <a:r>
              <a:rPr lang="en-US" sz="2856" spc="-30" dirty="0">
                <a:solidFill>
                  <a:srgbClr val="FFFFFF"/>
                </a:solidFill>
                <a:latin typeface="Segoe UI Light"/>
              </a:rPr>
              <a:t>of control and flexibility. </a:t>
            </a:r>
            <a:br>
              <a:rPr lang="en-US" sz="2856" spc="-30" dirty="0">
                <a:solidFill>
                  <a:srgbClr val="FFFFFF"/>
                </a:solidFill>
                <a:latin typeface="Segoe UI Light"/>
              </a:rPr>
            </a:br>
            <a:r>
              <a:rPr lang="en-US" sz="2856" spc="-30" dirty="0">
                <a:solidFill>
                  <a:srgbClr val="FFFFFF"/>
                </a:solidFill>
                <a:latin typeface="Segoe UI Light"/>
              </a:rPr>
              <a:t>We can work with you </a:t>
            </a:r>
            <a:br>
              <a:rPr lang="en-US" sz="2856" spc="-30" dirty="0">
                <a:solidFill>
                  <a:srgbClr val="FFFFFF"/>
                </a:solidFill>
                <a:latin typeface="Segoe UI Light"/>
              </a:rPr>
            </a:br>
            <a:r>
              <a:rPr lang="en-US" sz="2856" spc="-30" dirty="0">
                <a:solidFill>
                  <a:srgbClr val="FFFFFF"/>
                </a:solidFill>
                <a:latin typeface="Segoe UI Light"/>
              </a:rPr>
              <a:t>to determine how to </a:t>
            </a:r>
            <a:br>
              <a:rPr lang="en-US" sz="2856" spc="-30" dirty="0">
                <a:solidFill>
                  <a:srgbClr val="FFFFFF"/>
                </a:solidFill>
                <a:latin typeface="Segoe UI Light"/>
              </a:rPr>
            </a:br>
            <a:r>
              <a:rPr lang="en-US" sz="2856" spc="-30" dirty="0">
                <a:solidFill>
                  <a:srgbClr val="FFFFFF"/>
                </a:solidFill>
                <a:latin typeface="Segoe UI Light"/>
              </a:rPr>
              <a:t>implement these </a:t>
            </a:r>
            <a:br>
              <a:rPr lang="en-US" sz="2856" spc="-30" dirty="0">
                <a:solidFill>
                  <a:srgbClr val="FFFFFF"/>
                </a:solidFill>
                <a:latin typeface="Segoe UI Light"/>
              </a:rPr>
            </a:br>
            <a:r>
              <a:rPr lang="en-US" sz="2856" spc="-30" dirty="0">
                <a:solidFill>
                  <a:srgbClr val="FFFFFF"/>
                </a:solidFill>
                <a:latin typeface="Segoe UI Light"/>
              </a:rPr>
              <a:t>solutions in the </a:t>
            </a:r>
            <a:br>
              <a:rPr lang="en-US" sz="2856" spc="-30" dirty="0">
                <a:solidFill>
                  <a:srgbClr val="FFFFFF"/>
                </a:solidFill>
                <a:latin typeface="Segoe UI Light"/>
              </a:rPr>
            </a:br>
            <a:r>
              <a:rPr lang="en-US" sz="2856" spc="-30" dirty="0">
                <a:solidFill>
                  <a:srgbClr val="FFFFFF"/>
                </a:solidFill>
                <a:latin typeface="Segoe UI Light"/>
              </a:rPr>
              <a:t>way that best </a:t>
            </a:r>
            <a:br>
              <a:rPr lang="en-US" sz="2856" spc="-30" dirty="0">
                <a:solidFill>
                  <a:srgbClr val="FFFFFF"/>
                </a:solidFill>
                <a:latin typeface="Segoe UI Light"/>
              </a:rPr>
            </a:br>
            <a:r>
              <a:rPr lang="en-US" sz="2856" spc="-30" dirty="0">
                <a:solidFill>
                  <a:srgbClr val="FFFFFF"/>
                </a:solidFill>
                <a:latin typeface="Segoe UI Light"/>
              </a:rPr>
              <a:t>suits your </a:t>
            </a:r>
            <a:br>
              <a:rPr lang="en-US" sz="2856" spc="-30" dirty="0">
                <a:solidFill>
                  <a:srgbClr val="FFFFFF"/>
                </a:solidFill>
                <a:latin typeface="Segoe UI Light"/>
              </a:rPr>
            </a:br>
            <a:r>
              <a:rPr lang="en-US" sz="2856" spc="-30" dirty="0">
                <a:solidFill>
                  <a:srgbClr val="FFFFFF"/>
                </a:solidFill>
                <a:latin typeface="Segoe UI Light"/>
              </a:rPr>
              <a:t>business</a:t>
            </a:r>
          </a:p>
        </p:txBody>
      </p:sp>
      <p:sp>
        <p:nvSpPr>
          <p:cNvPr id="2" name="Title 1"/>
          <p:cNvSpPr>
            <a:spLocks noGrp="1"/>
          </p:cNvSpPr>
          <p:nvPr>
            <p:ph type="title"/>
          </p:nvPr>
        </p:nvSpPr>
        <p:spPr/>
        <p:txBody>
          <a:bodyPr/>
          <a:lstStyle/>
          <a:p>
            <a:pPr lvl="0"/>
            <a:r>
              <a:rPr lang="en-US" sz="4284" dirty="0"/>
              <a:t>Windows 10 Enterprise features not found in Pro</a:t>
            </a:r>
          </a:p>
        </p:txBody>
      </p:sp>
      <p:sp>
        <p:nvSpPr>
          <p:cNvPr id="19" name="Rectangle 18"/>
          <p:cNvSpPr/>
          <p:nvPr/>
        </p:nvSpPr>
        <p:spPr>
          <a:xfrm>
            <a:off x="3816692" y="4683351"/>
            <a:ext cx="8346667" cy="847147"/>
          </a:xfrm>
          <a:prstGeom prst="rect">
            <a:avLst/>
          </a:prstGeom>
        </p:spPr>
        <p:txBody>
          <a:bodyPr wrap="square" anchor="ctr">
            <a:spAutoFit/>
          </a:bodyPr>
          <a:lstStyle/>
          <a:p>
            <a:pPr>
              <a:lnSpc>
                <a:spcPct val="112000"/>
              </a:lnSpc>
              <a:defRPr/>
            </a:pPr>
            <a:r>
              <a:rPr lang="en-US" sz="1428" dirty="0">
                <a:gradFill>
                  <a:gsLst>
                    <a:gs pos="1250">
                      <a:srgbClr val="505050"/>
                    </a:gs>
                    <a:gs pos="100000">
                      <a:srgbClr val="505050"/>
                    </a:gs>
                  </a:gsLst>
                  <a:lin ang="5400000" scaled="0"/>
                </a:gradFill>
              </a:rPr>
              <a:t>Simplify application management using </a:t>
            </a:r>
            <a:r>
              <a:rPr lang="en-US" sz="1428" b="1" dirty="0">
                <a:solidFill>
                  <a:srgbClr val="0078D7"/>
                </a:solidFill>
              </a:rPr>
              <a:t>App-V</a:t>
            </a:r>
            <a:r>
              <a:rPr lang="en-US" sz="1428" dirty="0">
                <a:gradFill>
                  <a:gsLst>
                    <a:gs pos="1250">
                      <a:srgbClr val="505050"/>
                    </a:gs>
                    <a:gs pos="100000">
                      <a:srgbClr val="505050"/>
                    </a:gs>
                  </a:gsLst>
                  <a:lin ang="5400000" scaled="0"/>
                </a:gradFill>
              </a:rPr>
              <a:t>. Because applications are not installed directly on end user devices, there are no conflicts or compatibility issues to worry about and your apps stay current and protected with the latest security updates and functionality.</a:t>
            </a:r>
          </a:p>
        </p:txBody>
      </p:sp>
      <p:cxnSp>
        <p:nvCxnSpPr>
          <p:cNvPr id="22" name="Straight Connector 21"/>
          <p:cNvCxnSpPr/>
          <p:nvPr/>
        </p:nvCxnSpPr>
        <p:spPr>
          <a:xfrm>
            <a:off x="2708659" y="5685298"/>
            <a:ext cx="9539480"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36315" y="6546542"/>
            <a:ext cx="4668515" cy="456776"/>
          </a:xfrm>
          <a:prstGeom prst="rect">
            <a:avLst/>
          </a:prstGeom>
          <a:noFill/>
        </p:spPr>
        <p:txBody>
          <a:bodyPr wrap="square" lIns="186521" tIns="149217" rIns="186521" bIns="149217" rtlCol="0">
            <a:spAutoFit/>
          </a:bodyPr>
          <a:lstStyle/>
          <a:p>
            <a:pPr>
              <a:lnSpc>
                <a:spcPct val="90000"/>
              </a:lnSpc>
              <a:spcAft>
                <a:spcPts val="612"/>
              </a:spcAft>
              <a:defRPr/>
            </a:pPr>
            <a:r>
              <a:rPr lang="en-US" sz="1122" dirty="0">
                <a:gradFill>
                  <a:gsLst>
                    <a:gs pos="2917">
                      <a:srgbClr val="505050"/>
                    </a:gs>
                    <a:gs pos="30000">
                      <a:srgbClr val="505050"/>
                    </a:gs>
                  </a:gsLst>
                  <a:lin ang="5400000" scaled="0"/>
                </a:gradFill>
              </a:rPr>
              <a:t>* Credential Guard and Device Guard may require specific hardware</a:t>
            </a:r>
          </a:p>
        </p:txBody>
      </p:sp>
    </p:spTree>
    <p:extLst>
      <p:ext uri="{BB962C8B-B14F-4D97-AF65-F5344CB8AC3E}">
        <p14:creationId xmlns:p14="http://schemas.microsoft.com/office/powerpoint/2010/main" val="30622181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Customer targets</a:t>
            </a:r>
          </a:p>
        </p:txBody>
      </p:sp>
      <p:sp>
        <p:nvSpPr>
          <p:cNvPr id="8" name="Rectangle 7"/>
          <p:cNvSpPr/>
          <p:nvPr/>
        </p:nvSpPr>
        <p:spPr bwMode="auto">
          <a:xfrm>
            <a:off x="388778" y="3102478"/>
            <a:ext cx="5983516" cy="1674673"/>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IN" sz="3264" kern="0" dirty="0">
                <a:solidFill>
                  <a:srgbClr val="FFFFFF"/>
                </a:solidFill>
                <a:latin typeface="Segoe UI Light"/>
                <a:cs typeface="Segoe UI" panose="020B0502040204020203" pitchFamily="34" charset="0"/>
              </a:rPr>
              <a:t>Regulated industries, including publicly listed companies</a:t>
            </a:r>
            <a:endParaRPr lang="en-US" sz="367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92319" y="4931473"/>
            <a:ext cx="5977902" cy="1674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IN" sz="3264" kern="0" dirty="0">
                <a:solidFill>
                  <a:srgbClr val="FFFFFF"/>
                </a:solidFill>
                <a:latin typeface="Segoe UI Light"/>
                <a:cs typeface="Segoe UI" panose="020B0502040204020203" pitchFamily="34" charset="0"/>
              </a:rPr>
              <a:t>In-house software or IP development</a:t>
            </a:r>
            <a:endParaRPr lang="en-US" sz="3672"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88778" y="1273483"/>
            <a:ext cx="5983516" cy="16746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IN" sz="3264" kern="0" dirty="0">
                <a:solidFill>
                  <a:srgbClr val="FFFFFF"/>
                </a:solidFill>
                <a:latin typeface="Segoe UI Light"/>
                <a:cs typeface="Segoe UI" panose="020B0502040204020203" pitchFamily="34" charset="0"/>
              </a:rPr>
              <a:t>Access, process or store highly-sensitive customer data</a:t>
            </a:r>
            <a:endParaRPr lang="en-US" sz="367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35366" r="6802"/>
          <a:stretch/>
        </p:blipFill>
        <p:spPr>
          <a:xfrm>
            <a:off x="6373801" y="-1"/>
            <a:ext cx="6061791" cy="6994525"/>
          </a:xfrm>
          <a:prstGeom prst="rect">
            <a:avLst/>
          </a:prstGeom>
        </p:spPr>
      </p:pic>
      <p:sp>
        <p:nvSpPr>
          <p:cNvPr id="14" name="TextBox 13"/>
          <p:cNvSpPr txBox="1"/>
          <p:nvPr/>
        </p:nvSpPr>
        <p:spPr>
          <a:xfrm>
            <a:off x="6372295" y="-1"/>
            <a:ext cx="6063297" cy="6994525"/>
          </a:xfrm>
          <a:prstGeom prst="rect">
            <a:avLst/>
          </a:prstGeom>
          <a:solidFill>
            <a:schemeClr val="bg1">
              <a:alpha val="85000"/>
            </a:schemeClr>
          </a:solidFill>
        </p:spPr>
        <p:txBody>
          <a:bodyPr wrap="square" lIns="186521" tIns="149217" rIns="186521" bIns="149217" rtlCol="0" anchor="ctr">
            <a:noAutofit/>
          </a:bodyPr>
          <a:lstStyle/>
          <a:p>
            <a:pPr algn="ctr">
              <a:lnSpc>
                <a:spcPct val="90000"/>
              </a:lnSpc>
              <a:spcAft>
                <a:spcPts val="612"/>
              </a:spcAft>
            </a:pPr>
            <a:r>
              <a:rPr lang="en-US" sz="4896" dirty="0">
                <a:gradFill>
                  <a:gsLst>
                    <a:gs pos="2917">
                      <a:srgbClr val="505050"/>
                    </a:gs>
                    <a:gs pos="30000">
                      <a:srgbClr val="505050"/>
                    </a:gs>
                  </a:gsLst>
                  <a:lin ang="5400000" scaled="0"/>
                </a:gradFill>
                <a:latin typeface="Segoe UI Light"/>
              </a:rPr>
              <a:t>~30% of SMBs in Developed Markets</a:t>
            </a:r>
          </a:p>
        </p:txBody>
      </p:sp>
    </p:spTree>
    <p:extLst>
      <p:ext uri="{BB962C8B-B14F-4D97-AF65-F5344CB8AC3E}">
        <p14:creationId xmlns:p14="http://schemas.microsoft.com/office/powerpoint/2010/main" val="36301714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Customer preparation</a:t>
            </a:r>
          </a:p>
        </p:txBody>
      </p:sp>
    </p:spTree>
    <p:extLst>
      <p:ext uri="{BB962C8B-B14F-4D97-AF65-F5344CB8AC3E}">
        <p14:creationId xmlns:p14="http://schemas.microsoft.com/office/powerpoint/2010/main" val="166690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253896" y="1072520"/>
            <a:ext cx="7804523" cy="5916650"/>
            <a:chOff x="274091" y="1051586"/>
            <a:chExt cx="7652188" cy="5801164"/>
          </a:xfrm>
        </p:grpSpPr>
        <p:sp>
          <p:nvSpPr>
            <p:cNvPr id="75" name="Rectangle 74"/>
            <p:cNvSpPr/>
            <p:nvPr/>
          </p:nvSpPr>
          <p:spPr bwMode="auto">
            <a:xfrm>
              <a:off x="274091" y="1051586"/>
              <a:ext cx="7652188" cy="5500171"/>
            </a:xfrm>
            <a:prstGeom prst="rect">
              <a:avLst/>
            </a:prstGeom>
            <a:solidFill>
              <a:schemeClr val="bg1">
                <a:lumMod val="95000"/>
              </a:schemeClr>
            </a:solidFill>
          </p:spPr>
          <p:txBody>
            <a:bodyPr wrap="square" lIns="186521" tIns="149217" rIns="186521" bIns="149217" rtlCol="0">
              <a:noAutofit/>
            </a:bodyPr>
            <a:lstStyle/>
            <a:p>
              <a:pPr algn="ctr">
                <a:lnSpc>
                  <a:spcPct val="90000"/>
                </a:lnSpc>
                <a:spcAft>
                  <a:spcPts val="612"/>
                </a:spcAft>
              </a:pPr>
              <a:endParaRPr lang="en-US" sz="2040" dirty="0">
                <a:solidFill>
                  <a:schemeClr val="bg1">
                    <a:lumMod val="65000"/>
                  </a:schemeClr>
                </a:solidFill>
              </a:endParaRPr>
            </a:p>
          </p:txBody>
        </p:sp>
        <p:sp>
          <p:nvSpPr>
            <p:cNvPr id="74" name="Rectangle 73"/>
            <p:cNvSpPr/>
            <p:nvPr/>
          </p:nvSpPr>
          <p:spPr bwMode="auto">
            <a:xfrm>
              <a:off x="274091" y="5992258"/>
              <a:ext cx="7652188" cy="860492"/>
            </a:xfrm>
            <a:prstGeom prst="rect">
              <a:avLst/>
            </a:prstGeom>
            <a:solidFill>
              <a:schemeClr val="bg1">
                <a:lumMod val="95000"/>
              </a:schemeClr>
            </a:solidFill>
          </p:spPr>
          <p:txBody>
            <a:bodyPr wrap="square" lIns="186521" tIns="149217" rIns="186521" bIns="149217" rtlCol="0">
              <a:spAutoFit/>
            </a:bodyPr>
            <a:lstStyle/>
            <a:p>
              <a:pPr algn="ctr">
                <a:lnSpc>
                  <a:spcPct val="90000"/>
                </a:lnSpc>
                <a:spcAft>
                  <a:spcPts val="612"/>
                </a:spcAft>
              </a:pPr>
              <a:r>
                <a:rPr lang="en-US" sz="2040" dirty="0">
                  <a:solidFill>
                    <a:schemeClr val="bg1">
                      <a:lumMod val="65000"/>
                    </a:schemeClr>
                  </a:solidFill>
                </a:rPr>
                <a:t>Provides users with single identity that provides them access to on-premises apps and cloud-based services.</a:t>
              </a:r>
            </a:p>
          </p:txBody>
        </p:sp>
      </p:grpSp>
      <p:cxnSp>
        <p:nvCxnSpPr>
          <p:cNvPr id="54" name="Straight Connector 53"/>
          <p:cNvCxnSpPr/>
          <p:nvPr/>
        </p:nvCxnSpPr>
        <p:spPr>
          <a:xfrm>
            <a:off x="8269942" y="1212849"/>
            <a:ext cx="0" cy="5642227"/>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166532" y="1212849"/>
            <a:ext cx="0" cy="4709155"/>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Provision accounts in Office 365/Azure AD</a:t>
            </a:r>
          </a:p>
        </p:txBody>
      </p:sp>
      <p:sp>
        <p:nvSpPr>
          <p:cNvPr id="4" name="TextBox 3"/>
          <p:cNvSpPr txBox="1"/>
          <p:nvPr/>
        </p:nvSpPr>
        <p:spPr>
          <a:xfrm>
            <a:off x="273117" y="1402393"/>
            <a:ext cx="3706897" cy="647165"/>
          </a:xfrm>
          <a:prstGeom prst="rect">
            <a:avLst/>
          </a:prstGeom>
          <a:noFill/>
        </p:spPr>
        <p:txBody>
          <a:bodyPr vert="horz"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AD DS on-premises</a:t>
            </a:r>
          </a:p>
        </p:txBody>
      </p:sp>
      <p:sp>
        <p:nvSpPr>
          <p:cNvPr id="57" name="TextBox 56"/>
          <p:cNvSpPr txBox="1"/>
          <p:nvPr/>
        </p:nvSpPr>
        <p:spPr>
          <a:xfrm>
            <a:off x="4632828" y="1402393"/>
            <a:ext cx="3084284" cy="647165"/>
          </a:xfrm>
          <a:prstGeom prst="rect">
            <a:avLst/>
          </a:prstGeom>
          <a:noFill/>
        </p:spPr>
        <p:txBody>
          <a:bodyPr vert="horz"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AD DS in cloud</a:t>
            </a:r>
          </a:p>
        </p:txBody>
      </p:sp>
      <p:sp>
        <p:nvSpPr>
          <p:cNvPr id="58" name="TextBox 57"/>
          <p:cNvSpPr txBox="1"/>
          <p:nvPr/>
        </p:nvSpPr>
        <p:spPr>
          <a:xfrm>
            <a:off x="8429929" y="1417548"/>
            <a:ext cx="3733429" cy="647165"/>
          </a:xfrm>
          <a:prstGeom prst="rect">
            <a:avLst/>
          </a:prstGeom>
          <a:noFill/>
        </p:spPr>
        <p:txBody>
          <a:bodyPr vert="horz"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No AD DS</a:t>
            </a:r>
          </a:p>
        </p:txBody>
      </p:sp>
      <p:sp>
        <p:nvSpPr>
          <p:cNvPr id="59" name="Rectangle 58"/>
          <p:cNvSpPr/>
          <p:nvPr/>
        </p:nvSpPr>
        <p:spPr bwMode="auto">
          <a:xfrm>
            <a:off x="4353051" y="2232300"/>
            <a:ext cx="3733430" cy="612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Create Office 365 tenant</a:t>
            </a:r>
          </a:p>
        </p:txBody>
      </p:sp>
      <p:sp>
        <p:nvSpPr>
          <p:cNvPr id="60" name="Rectangle 59"/>
          <p:cNvSpPr/>
          <p:nvPr/>
        </p:nvSpPr>
        <p:spPr bwMode="auto">
          <a:xfrm>
            <a:off x="8429929" y="2232299"/>
            <a:ext cx="3733430" cy="612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Create Office 365 tenant</a:t>
            </a:r>
          </a:p>
        </p:txBody>
      </p:sp>
      <p:sp>
        <p:nvSpPr>
          <p:cNvPr id="61" name="Rectangle 60"/>
          <p:cNvSpPr/>
          <p:nvPr/>
        </p:nvSpPr>
        <p:spPr bwMode="auto">
          <a:xfrm>
            <a:off x="273116" y="2232299"/>
            <a:ext cx="3733430" cy="612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Create Office 365 tenant</a:t>
            </a:r>
          </a:p>
        </p:txBody>
      </p:sp>
      <p:grpSp>
        <p:nvGrpSpPr>
          <p:cNvPr id="77" name="Group 76"/>
          <p:cNvGrpSpPr/>
          <p:nvPr/>
        </p:nvGrpSpPr>
        <p:grpSpPr>
          <a:xfrm>
            <a:off x="273116" y="2932277"/>
            <a:ext cx="3733430" cy="1352250"/>
            <a:chOff x="266921" y="2875043"/>
            <a:chExt cx="3660558" cy="1325856"/>
          </a:xfrm>
        </p:grpSpPr>
        <p:sp>
          <p:nvSpPr>
            <p:cNvPr id="63" name="Down Arrow 62"/>
            <p:cNvSpPr/>
            <p:nvPr/>
          </p:nvSpPr>
          <p:spPr bwMode="auto">
            <a:xfrm>
              <a:off x="1868604" y="2875043"/>
              <a:ext cx="457195" cy="640073"/>
            </a:xfrm>
            <a:prstGeom prst="down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266921" y="3600700"/>
              <a:ext cx="3660558" cy="6001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Install Azure AD Connect</a:t>
              </a:r>
            </a:p>
          </p:txBody>
        </p:sp>
      </p:grpSp>
      <p:grpSp>
        <p:nvGrpSpPr>
          <p:cNvPr id="80" name="Group 79"/>
          <p:cNvGrpSpPr/>
          <p:nvPr/>
        </p:nvGrpSpPr>
        <p:grpSpPr>
          <a:xfrm>
            <a:off x="4351522" y="2932277"/>
            <a:ext cx="3733430" cy="1352250"/>
            <a:chOff x="4265721" y="2875043"/>
            <a:chExt cx="3660558" cy="1325856"/>
          </a:xfrm>
        </p:grpSpPr>
        <p:sp>
          <p:nvSpPr>
            <p:cNvPr id="62" name="Down Arrow 61"/>
            <p:cNvSpPr/>
            <p:nvPr/>
          </p:nvSpPr>
          <p:spPr bwMode="auto">
            <a:xfrm>
              <a:off x="5867403" y="2875043"/>
              <a:ext cx="457195" cy="640073"/>
            </a:xfrm>
            <a:prstGeom prst="down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4265721" y="3600700"/>
              <a:ext cx="3660558" cy="6001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Install Azure AD Connect</a:t>
              </a:r>
            </a:p>
          </p:txBody>
        </p:sp>
      </p:grpSp>
      <p:grpSp>
        <p:nvGrpSpPr>
          <p:cNvPr id="81" name="Group 80"/>
          <p:cNvGrpSpPr/>
          <p:nvPr/>
        </p:nvGrpSpPr>
        <p:grpSpPr>
          <a:xfrm>
            <a:off x="8429929" y="2932277"/>
            <a:ext cx="3733430" cy="1352250"/>
            <a:chOff x="8264522" y="2875043"/>
            <a:chExt cx="3660558" cy="1325856"/>
          </a:xfrm>
        </p:grpSpPr>
        <p:sp>
          <p:nvSpPr>
            <p:cNvPr id="64" name="Down Arrow 63"/>
            <p:cNvSpPr/>
            <p:nvPr/>
          </p:nvSpPr>
          <p:spPr bwMode="auto">
            <a:xfrm>
              <a:off x="9866202" y="2875043"/>
              <a:ext cx="457195" cy="640073"/>
            </a:xfrm>
            <a:prstGeom prst="down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8264522" y="3600700"/>
              <a:ext cx="3660558" cy="6001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Provision accounts directly in Office 365/Azure AD</a:t>
              </a:r>
            </a:p>
          </p:txBody>
        </p:sp>
      </p:grpSp>
      <p:grpSp>
        <p:nvGrpSpPr>
          <p:cNvPr id="78" name="Group 77"/>
          <p:cNvGrpSpPr/>
          <p:nvPr/>
        </p:nvGrpSpPr>
        <p:grpSpPr>
          <a:xfrm>
            <a:off x="273116" y="4372358"/>
            <a:ext cx="3733430" cy="1352250"/>
            <a:chOff x="266921" y="4287015"/>
            <a:chExt cx="3660558" cy="1325856"/>
          </a:xfrm>
        </p:grpSpPr>
        <p:sp>
          <p:nvSpPr>
            <p:cNvPr id="69" name="Down Arrow 68"/>
            <p:cNvSpPr/>
            <p:nvPr/>
          </p:nvSpPr>
          <p:spPr bwMode="auto">
            <a:xfrm>
              <a:off x="1868604" y="4287015"/>
              <a:ext cx="457195" cy="640073"/>
            </a:xfrm>
            <a:prstGeom prst="down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266921" y="5012672"/>
              <a:ext cx="3660558" cy="6001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Synchronize accounts</a:t>
              </a:r>
            </a:p>
          </p:txBody>
        </p:sp>
      </p:grpSp>
      <p:grpSp>
        <p:nvGrpSpPr>
          <p:cNvPr id="79" name="Group 78"/>
          <p:cNvGrpSpPr/>
          <p:nvPr/>
        </p:nvGrpSpPr>
        <p:grpSpPr>
          <a:xfrm>
            <a:off x="4351522" y="4372358"/>
            <a:ext cx="3733430" cy="1352250"/>
            <a:chOff x="4265721" y="4287015"/>
            <a:chExt cx="3660558" cy="1325856"/>
          </a:xfrm>
        </p:grpSpPr>
        <p:sp>
          <p:nvSpPr>
            <p:cNvPr id="68" name="Down Arrow 67"/>
            <p:cNvSpPr/>
            <p:nvPr/>
          </p:nvSpPr>
          <p:spPr bwMode="auto">
            <a:xfrm>
              <a:off x="5867403" y="4287015"/>
              <a:ext cx="457195" cy="640073"/>
            </a:xfrm>
            <a:prstGeom prst="down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4265721" y="5012672"/>
              <a:ext cx="3660558" cy="6001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Synchronize accounts</a:t>
              </a:r>
            </a:p>
          </p:txBody>
        </p:sp>
      </p:grpSp>
    </p:spTree>
    <p:extLst>
      <p:ext uri="{BB962C8B-B14F-4D97-AF65-F5344CB8AC3E}">
        <p14:creationId xmlns:p14="http://schemas.microsoft.com/office/powerpoint/2010/main" val="3981367591"/>
      </p:ext>
    </p:extLst>
  </p:cSld>
  <p:clrMapOvr>
    <a:masterClrMapping/>
  </p:clrMapOvr>
  <p:transition>
    <p:fade/>
  </p:transition>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4a531b04-6090-4f07-81d2-e7d9285f981d"/>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92D619A-82D8-4352-985C-363DD1437858}"/>
</file>

<file path=docProps/app.xml><?xml version="1.0" encoding="utf-8"?>
<Properties xmlns="http://schemas.openxmlformats.org/officeDocument/2006/extended-properties" xmlns:vt="http://schemas.openxmlformats.org/officeDocument/2006/docPropsVTypes">
  <Template>WTS-FY17-Series-Template</Template>
  <TotalTime>42</TotalTime>
  <Words>7715</Words>
  <Application>Microsoft Office PowerPoint</Application>
  <PresentationFormat>Custom</PresentationFormat>
  <Paragraphs>783</Paragraphs>
  <Slides>44</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Arial</vt:lpstr>
      <vt:lpstr>Calibri</vt:lpstr>
      <vt:lpstr>Consolas</vt:lpstr>
      <vt:lpstr>Segoe UI</vt:lpstr>
      <vt:lpstr>Segoe UI Light</vt:lpstr>
      <vt:lpstr>Segoe UI Semibold</vt:lpstr>
      <vt:lpstr>Wingdings</vt:lpstr>
      <vt:lpstr>WHITE TEMPLATE</vt:lpstr>
      <vt:lpstr>COLOR TEMPLATE</vt:lpstr>
      <vt:lpstr>Windows Tech Series Windows 10 Enterprise E3 in CSP Deployment</vt:lpstr>
      <vt:lpstr>Agenda</vt:lpstr>
      <vt:lpstr>PowerPoint Presentation</vt:lpstr>
      <vt:lpstr>PowerPoint Presentation</vt:lpstr>
      <vt:lpstr>Why E3 in CSP?</vt:lpstr>
      <vt:lpstr>Windows 10 Enterprise features not found in Pro</vt:lpstr>
      <vt:lpstr>Customer targets</vt:lpstr>
      <vt:lpstr>Customer preparation</vt:lpstr>
      <vt:lpstr>Provision accounts in Office 365/Azure AD</vt:lpstr>
      <vt:lpstr>Upgrade user devices to Windows 10 Pro</vt:lpstr>
      <vt:lpstr>Manage customer subscription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Explore the upgrade experience</vt:lpstr>
      <vt:lpstr>PowerPoint Presentation</vt:lpstr>
      <vt:lpstr>PowerPoint Presentation</vt:lpstr>
      <vt:lpstr>PowerPoint Presentation</vt:lpstr>
      <vt:lpstr>PowerPoint Presentation</vt:lpstr>
      <vt:lpstr>PowerPoint Presentation</vt:lpstr>
      <vt:lpstr>Troubleshoot user experience</vt:lpstr>
      <vt:lpstr>Common issues</vt:lpstr>
      <vt:lpstr>PowerPoint Presentation</vt:lpstr>
      <vt:lpstr>PowerPoint Presentation</vt:lpstr>
      <vt:lpstr>PowerPoint Presentation</vt:lpstr>
      <vt:lpstr>PowerPoint Presentation</vt:lpstr>
      <vt:lpstr>Deploy Windows 10 Enterprise features</vt:lpstr>
      <vt:lpstr>Credential Guard</vt:lpstr>
      <vt:lpstr>Device Guard</vt:lpstr>
      <vt:lpstr>AppLocker management</vt:lpstr>
      <vt:lpstr>App-V</vt:lpstr>
      <vt:lpstr>Managed User Experience</vt:lpstr>
      <vt:lpstr>Conclusion</vt:lpstr>
      <vt:lpstr>Call to action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10</cp:revision>
  <dcterms:created xsi:type="dcterms:W3CDTF">2016-07-18T23:01:25Z</dcterms:created>
  <dcterms:modified xsi:type="dcterms:W3CDTF">2016-09-06T02:41:04Z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